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393" r:id="rId3"/>
    <p:sldId id="395" r:id="rId4"/>
    <p:sldId id="396" r:id="rId5"/>
    <p:sldId id="397" r:id="rId6"/>
    <p:sldId id="398" r:id="rId7"/>
    <p:sldId id="404" r:id="rId8"/>
    <p:sldId id="405" r:id="rId9"/>
    <p:sldId id="422" r:id="rId10"/>
    <p:sldId id="408" r:id="rId11"/>
    <p:sldId id="410" r:id="rId12"/>
    <p:sldId id="411" r:id="rId13"/>
    <p:sldId id="412" r:id="rId14"/>
    <p:sldId id="413" r:id="rId15"/>
    <p:sldId id="402" r:id="rId16"/>
    <p:sldId id="418" r:id="rId17"/>
    <p:sldId id="423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28AAD"/>
    <a:srgbClr val="0099CC"/>
    <a:srgbClr val="CCCCFF"/>
    <a:srgbClr val="FFCC99"/>
    <a:srgbClr val="CCFFCC"/>
    <a:srgbClr val="FFFFCC"/>
    <a:srgbClr val="CCECFF"/>
    <a:srgbClr val="FFCC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87430" autoAdjust="0"/>
  </p:normalViewPr>
  <p:slideViewPr>
    <p:cSldViewPr snapToGrid="0">
      <p:cViewPr varScale="1">
        <p:scale>
          <a:sx n="70" d="100"/>
          <a:sy n="70" d="100"/>
        </p:scale>
        <p:origin x="68" y="1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A11C-6CAD-4BD5-A989-27EAB4541ED9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4153C-A960-4279-AECF-60E8EDD4F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3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80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rgbClr val="CCE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ko-KR" altLang="en-US" sz="440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615"/>
            <a:ext cx="10515600" cy="81869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224" y="955964"/>
            <a:ext cx="11285552" cy="5765511"/>
          </a:xfrm>
        </p:spPr>
        <p:txBody>
          <a:bodyPr/>
          <a:lstStyle>
            <a:lvl1pPr marL="360000" indent="-360000">
              <a:lnSpc>
                <a:spcPct val="100000"/>
              </a:lnSpc>
              <a:buFont typeface="Wingdings" panose="05000000000000000000" pitchFamily="2" charset="2"/>
              <a:buChar char="v"/>
              <a:defRPr/>
            </a:lvl1pPr>
            <a:lvl2pPr marL="720000" indent="-3240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63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5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69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0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0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3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스마트공장 제조혁신을 위한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프레임워크 개발</a:t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(AI Framework Development for the Innovation of Smart Factory Manufacturing)</a:t>
            </a:r>
            <a:endParaRPr lang="ko-KR" altLang="en-US" sz="2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98"/>
            <a:ext cx="9144000" cy="1312101"/>
          </a:xfrm>
        </p:spPr>
        <p:txBody>
          <a:bodyPr>
            <a:normAutofit lnSpcReduction="10000"/>
          </a:bodyPr>
          <a:lstStyle/>
          <a:p>
            <a:r>
              <a:rPr lang="en-US" altLang="ko-KR" sz="3200" b="1" dirty="0"/>
              <a:t>2021.02.05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/>
              <a:t>김선민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488435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5537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2021.02.01~ 02.05 5</a:t>
            </a:r>
            <a:r>
              <a:rPr lang="ko-KR" altLang="en-US" sz="2400" b="1" dirty="0"/>
              <a:t>주차 진행업무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(~02.04)</a:t>
            </a:r>
            <a:endParaRPr lang="ko-KR" altLang="en-US" sz="3200" b="1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429F2D5-39F8-4077-8AFC-70EC5143AF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8" y="955675"/>
            <a:ext cx="11654217" cy="5103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00CC"/>
                </a:solidFill>
              </a:rPr>
              <a:t>Stationarity (</a:t>
            </a:r>
            <a:r>
              <a:rPr lang="ko-KR" altLang="en-US" sz="1800" b="1" dirty="0">
                <a:solidFill>
                  <a:srgbClr val="0000CC"/>
                </a:solidFill>
              </a:rPr>
              <a:t>정상성 </a:t>
            </a:r>
            <a:r>
              <a:rPr lang="en-US" altLang="ko-KR" sz="1800" b="1" dirty="0">
                <a:solidFill>
                  <a:srgbClr val="0000CC"/>
                </a:solidFill>
              </a:rPr>
              <a:t>Mode </a:t>
            </a:r>
            <a:r>
              <a:rPr lang="ko-KR" altLang="en-US" sz="1800" b="1" dirty="0">
                <a:solidFill>
                  <a:srgbClr val="0000CC"/>
                </a:solidFill>
              </a:rPr>
              <a:t>추가</a:t>
            </a:r>
            <a:r>
              <a:rPr lang="en-US" altLang="ko-KR" sz="1800" b="1" dirty="0">
                <a:solidFill>
                  <a:srgbClr val="0000CC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600" dirty="0"/>
              <a:t>일반적인 시계열은 비정상성 데이터가 대부분</a:t>
            </a:r>
            <a:r>
              <a:rPr lang="en-US" altLang="ko-KR" sz="1600" dirty="0"/>
              <a:t> -&gt; </a:t>
            </a:r>
            <a:r>
              <a:rPr lang="ko-KR" altLang="en-US" sz="1600" dirty="0"/>
              <a:t>용이한 시계열 분석을 위한 정상성 체크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정상성 체크를 위한 </a:t>
            </a:r>
            <a:r>
              <a:rPr lang="en-US" altLang="ko-KR" sz="1600" dirty="0"/>
              <a:t>log, diff </a:t>
            </a:r>
            <a:r>
              <a:rPr lang="ko-KR" altLang="en-US" sz="1600" dirty="0"/>
              <a:t>기능 등 추가 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/>
              <a:t>View </a:t>
            </a:r>
            <a:r>
              <a:rPr lang="ko-KR" altLang="en-US" sz="1600" dirty="0"/>
              <a:t>메뉴 </a:t>
            </a:r>
            <a:r>
              <a:rPr lang="en-US" altLang="ko-KR" sz="1600" dirty="0"/>
              <a:t>/ STL &amp; Stationarity </a:t>
            </a:r>
            <a:r>
              <a:rPr lang="ko-KR" altLang="en-US" sz="1600" dirty="0"/>
              <a:t>메뉴 로 재구성</a:t>
            </a:r>
            <a:endParaRPr lang="en-US" altLang="ko-KR" sz="16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전체 </a:t>
            </a:r>
            <a:r>
              <a:rPr lang="en-US" altLang="ko-KR" sz="1800" dirty="0"/>
              <a:t>Merge </a:t>
            </a:r>
            <a:r>
              <a:rPr lang="ko-KR" altLang="en-US" sz="1800" dirty="0"/>
              <a:t>및 </a:t>
            </a:r>
            <a:r>
              <a:rPr lang="en-US" altLang="ko-KR" sz="1800" dirty="0"/>
              <a:t>Pull Request </a:t>
            </a:r>
            <a:r>
              <a:rPr lang="ko-KR" altLang="en-US" sz="1800" dirty="0"/>
              <a:t>진행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600" dirty="0"/>
              <a:t>View &amp; STL &amp; Stationarity </a:t>
            </a:r>
            <a:r>
              <a:rPr lang="ko-KR" altLang="en-US" sz="1600" dirty="0"/>
              <a:t>파트 </a:t>
            </a:r>
            <a:r>
              <a:rPr lang="en-US" altLang="ko-KR" sz="1600" dirty="0"/>
              <a:t>+ Model</a:t>
            </a:r>
            <a:r>
              <a:rPr lang="ko-KR" altLang="en-US" sz="1600" dirty="0"/>
              <a:t> </a:t>
            </a:r>
            <a:r>
              <a:rPr lang="en-US" altLang="ko-KR" sz="1600" dirty="0"/>
              <a:t>Forecast </a:t>
            </a:r>
            <a:r>
              <a:rPr lang="ko-KR" altLang="en-US" sz="1600" dirty="0"/>
              <a:t>파트 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기존의 </a:t>
            </a:r>
            <a:r>
              <a:rPr lang="en-US" altLang="ko-KR" sz="1600" dirty="0">
                <a:sym typeface="Wingdings" panose="05000000000000000000" pitchFamily="2" charset="2"/>
              </a:rPr>
              <a:t>master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branch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sym typeface="Wingdings" panose="05000000000000000000" pitchFamily="2" charset="2"/>
              </a:rPr>
              <a:t>merge</a:t>
            </a:r>
          </a:p>
          <a:p>
            <a:pPr marL="0" indent="0"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3. KAMP </a:t>
            </a:r>
            <a:r>
              <a:rPr lang="ko-KR" altLang="en-US" sz="1800" dirty="0">
                <a:sym typeface="Wingdings" panose="05000000000000000000" pitchFamily="2" charset="2"/>
              </a:rPr>
              <a:t>시계열 데이터 사용 적합</a:t>
            </a: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ko-KR" altLang="en-US" sz="1800" dirty="0" err="1">
                <a:sym typeface="Wingdings" panose="05000000000000000000" pitchFamily="2" charset="2"/>
              </a:rPr>
              <a:t>비적합</a:t>
            </a:r>
            <a:r>
              <a:rPr lang="ko-KR" altLang="en-US" sz="1800" dirty="0">
                <a:sym typeface="Wingdings" panose="05000000000000000000" pitchFamily="2" charset="2"/>
              </a:rPr>
              <a:t> 이슈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KAMP</a:t>
            </a:r>
            <a:r>
              <a:rPr lang="ko-KR" altLang="en-US" sz="1600" dirty="0">
                <a:sym typeface="Wingdings" panose="05000000000000000000" pitchFamily="2" charset="2"/>
              </a:rPr>
              <a:t> 제공 시계열 데이터는 시간의 흐름에 따른 수치형 시계열 데이터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But </a:t>
            </a:r>
            <a:r>
              <a:rPr lang="ko-KR" altLang="en-US" sz="1600" dirty="0">
                <a:sym typeface="Wingdings" panose="05000000000000000000" pitchFamily="2" charset="2"/>
              </a:rPr>
              <a:t>데이터의 최종 목적은 불량 여부 구별로 분류 모델임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따라서</a:t>
            </a:r>
            <a:r>
              <a:rPr lang="en-US" altLang="ko-KR" sz="1600" dirty="0">
                <a:sym typeface="Wingdings" panose="05000000000000000000" pitchFamily="2" charset="2"/>
              </a:rPr>
              <a:t> KAMP </a:t>
            </a:r>
            <a:r>
              <a:rPr lang="ko-KR" altLang="en-US" sz="1600" dirty="0">
                <a:sym typeface="Wingdings" panose="05000000000000000000" pitchFamily="2" charset="2"/>
              </a:rPr>
              <a:t>데이터 사용시 기존의 분석 목적을 수정한 시간에 따른 </a:t>
            </a:r>
            <a:r>
              <a:rPr lang="en-US" altLang="ko-KR" sz="1600" dirty="0">
                <a:sym typeface="Wingdings" panose="05000000000000000000" pitchFamily="2" charset="2"/>
              </a:rPr>
              <a:t>MELT_TEMP, MOTORSPEED, MELT_WEIGHT, INSP </a:t>
            </a:r>
            <a:r>
              <a:rPr lang="ko-KR" altLang="en-US" sz="1600" dirty="0">
                <a:sym typeface="Wingdings" panose="05000000000000000000" pitchFamily="2" charset="2"/>
              </a:rPr>
              <a:t>등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모두 수치형</a:t>
            </a:r>
            <a:r>
              <a:rPr lang="en-US" altLang="ko-KR" sz="1600" dirty="0"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sym typeface="Wingdings" panose="05000000000000000000" pitchFamily="2" charset="2"/>
              </a:rPr>
              <a:t>예측으로 수정 진행 가능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분석의 가치가 있는지 고려 중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시간에 대한 중복이 있어 </a:t>
            </a:r>
            <a:r>
              <a:rPr lang="en-US" altLang="ko-KR" sz="1600" dirty="0" err="1">
                <a:sym typeface="Wingdings" panose="05000000000000000000" pitchFamily="2" charset="2"/>
              </a:rPr>
              <a:t>Groupyby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후 사용가능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763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36389"/>
            <a:ext cx="7376695" cy="472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1. </a:t>
            </a:r>
            <a:r>
              <a:rPr lang="ko-KR" altLang="en-US" b="1" dirty="0">
                <a:solidFill>
                  <a:srgbClr val="0000CC"/>
                </a:solidFill>
              </a:rPr>
              <a:t>정상성 테스트 검사 기능 구현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정상성 테스트</a:t>
            </a:r>
            <a:r>
              <a:rPr lang="en-US" altLang="ko-KR" sz="1400" dirty="0">
                <a:latin typeface="+mn-ea"/>
              </a:rPr>
              <a:t> (ADF, KPSS) </a:t>
            </a:r>
            <a:r>
              <a:rPr lang="ko-KR" altLang="en-US" sz="1400" dirty="0">
                <a:latin typeface="+mn-ea"/>
              </a:rPr>
              <a:t>지표 구현 및 결과 출력 창 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2. </a:t>
            </a:r>
            <a:r>
              <a:rPr lang="ko-KR" altLang="en-US" b="1" dirty="0">
                <a:solidFill>
                  <a:srgbClr val="0000CC"/>
                </a:solidFill>
              </a:rPr>
              <a:t>실제 데이터 바탕의 메인 시나리오 구성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View ~ Forecast </a:t>
            </a:r>
            <a:r>
              <a:rPr lang="ko-KR" altLang="en-US" sz="1400" dirty="0"/>
              <a:t>까지 전체 </a:t>
            </a:r>
            <a:r>
              <a:rPr lang="en-US" altLang="ko-KR" sz="1400" dirty="0"/>
              <a:t>Flow </a:t>
            </a:r>
            <a:r>
              <a:rPr lang="ko-KR" altLang="en-US" sz="1400" dirty="0"/>
              <a:t>점검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/>
              <a:t>메인 시나리오 데이터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+mn-ea"/>
              </a:rPr>
              <a:t>용해탱크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데이터셋</a:t>
            </a:r>
            <a:r>
              <a:rPr lang="en-US" altLang="ko-KR" sz="1400" dirty="0">
                <a:latin typeface="+mn-ea"/>
              </a:rPr>
              <a:t>(KAMP), </a:t>
            </a:r>
            <a:r>
              <a:rPr lang="en-US" altLang="ko-KR" sz="1400" dirty="0" err="1">
                <a:latin typeface="+mn-ea"/>
              </a:rPr>
              <a:t>SeA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데이터셋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airpassengers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등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기타 </a:t>
            </a:r>
            <a:r>
              <a:rPr lang="en-US" altLang="ko-KR" sz="1400" dirty="0">
                <a:latin typeface="+mn-ea"/>
              </a:rPr>
              <a:t>Flow </a:t>
            </a:r>
            <a:r>
              <a:rPr lang="ko-KR" altLang="en-US" sz="1400" dirty="0">
                <a:latin typeface="+mn-ea"/>
              </a:rPr>
              <a:t>및 오류 점검용 데이터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/>
              <a:t>superstore,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B_company</a:t>
            </a:r>
            <a:r>
              <a:rPr lang="en-US" altLang="ko-KR" sz="1400" dirty="0"/>
              <a:t>)</a:t>
            </a:r>
          </a:p>
          <a:p>
            <a:pPr>
              <a:lnSpc>
                <a:spcPct val="120000"/>
              </a:lnSpc>
            </a:pPr>
            <a:endParaRPr lang="en-US" altLang="ko-KR" sz="1400" b="1" dirty="0"/>
          </a:p>
          <a:p>
            <a:pPr>
              <a:lnSpc>
                <a:spcPct val="120000"/>
              </a:lnSpc>
            </a:pP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3. </a:t>
            </a:r>
            <a:r>
              <a:rPr lang="ko-KR" altLang="en-US" b="1" dirty="0">
                <a:solidFill>
                  <a:srgbClr val="0000CC"/>
                </a:solidFill>
              </a:rPr>
              <a:t>기능 점검 및 버그 테스트 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/>
              <a:t>각 버튼 별 동작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조건 등 세부 점검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0000CC"/>
                </a:solidFill>
              </a:rPr>
              <a:t>4. </a:t>
            </a:r>
            <a:r>
              <a:rPr lang="ko-KR" altLang="en-US" b="1" dirty="0">
                <a:solidFill>
                  <a:srgbClr val="0000CC"/>
                </a:solidFill>
              </a:rPr>
              <a:t>기타 </a:t>
            </a:r>
            <a:r>
              <a:rPr lang="en-US" altLang="ko-KR" b="1" dirty="0">
                <a:solidFill>
                  <a:srgbClr val="0000CC"/>
                </a:solidFill>
              </a:rPr>
              <a:t>(PPT </a:t>
            </a:r>
            <a:r>
              <a:rPr lang="ko-KR" altLang="en-US" b="1" dirty="0">
                <a:solidFill>
                  <a:srgbClr val="0000CC"/>
                </a:solidFill>
              </a:rPr>
              <a:t>내용 및 </a:t>
            </a:r>
            <a:r>
              <a:rPr lang="en-US" altLang="ko-KR" b="1" dirty="0">
                <a:solidFill>
                  <a:srgbClr val="0000CC"/>
                </a:solidFill>
              </a:rPr>
              <a:t>Document </a:t>
            </a:r>
            <a:r>
              <a:rPr lang="ko-KR" altLang="en-US" b="1" dirty="0">
                <a:solidFill>
                  <a:srgbClr val="0000CC"/>
                </a:solidFill>
              </a:rPr>
              <a:t>보완</a:t>
            </a:r>
            <a:r>
              <a:rPr lang="en-US" altLang="ko-KR" b="1" dirty="0">
                <a:solidFill>
                  <a:srgbClr val="0000CC"/>
                </a:solidFill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Index </a:t>
            </a:r>
            <a:r>
              <a:rPr lang="ko-KR" altLang="en-US" sz="1400" dirty="0"/>
              <a:t>단어를 통한 시계열 데이터의 명확한 정의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Decomposition(</a:t>
            </a:r>
            <a:r>
              <a:rPr lang="ko-KR" altLang="en-US" sz="1400" dirty="0"/>
              <a:t>자체</a:t>
            </a:r>
            <a:r>
              <a:rPr lang="en-US" altLang="ko-KR" sz="1400" dirty="0"/>
              <a:t>, multiplicative, additive)</a:t>
            </a:r>
            <a:r>
              <a:rPr lang="ko-KR" altLang="en-US" sz="1400" dirty="0"/>
              <a:t> </a:t>
            </a:r>
            <a:r>
              <a:rPr lang="en-US" altLang="ko-KR" sz="1400" dirty="0"/>
              <a:t>/</a:t>
            </a:r>
            <a:r>
              <a:rPr lang="ko-KR" altLang="en-US" sz="1400" dirty="0"/>
              <a:t> 적합</a:t>
            </a:r>
            <a:r>
              <a:rPr lang="en-US" altLang="ko-KR" sz="1400" dirty="0"/>
              <a:t>, </a:t>
            </a:r>
            <a:r>
              <a:rPr lang="ko-KR" altLang="en-US" sz="1400" dirty="0"/>
              <a:t>부적합 여부에 대한 명료한 정의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Aggregate </a:t>
            </a:r>
            <a:r>
              <a:rPr lang="ko-KR" altLang="en-US" sz="1400" dirty="0"/>
              <a:t>기법 관련 </a:t>
            </a:r>
            <a:r>
              <a:rPr lang="en-US" altLang="ko-KR" sz="1400" dirty="0"/>
              <a:t>Resample </a:t>
            </a:r>
            <a:r>
              <a:rPr lang="ko-KR" altLang="en-US" sz="1400" dirty="0"/>
              <a:t>정의 등</a:t>
            </a:r>
            <a:r>
              <a:rPr lang="en-US" altLang="ko-KR" sz="1400" dirty="0"/>
              <a:t>..</a:t>
            </a:r>
            <a:endParaRPr lang="en-US" altLang="ko-KR" sz="11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차주 진행사항 </a:t>
            </a:r>
            <a:r>
              <a:rPr lang="en-US" altLang="ko-KR" sz="3200" b="1" dirty="0"/>
              <a:t>(21.02.08 ~ 21.02.12)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1188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1" dirty="0"/>
              <a:t>제조 </a:t>
            </a:r>
            <a:r>
              <a:rPr lang="ko-KR" altLang="en-US" sz="2400" b="1" dirty="0" err="1"/>
              <a:t>머신비전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KAMP – 12</a:t>
            </a:r>
            <a:r>
              <a:rPr lang="ko-KR" altLang="en-US" sz="2400" b="1" dirty="0"/>
              <a:t>번</a:t>
            </a:r>
            <a:r>
              <a:rPr lang="en-US" altLang="ko-KR" sz="2400" b="1" dirty="0"/>
              <a:t> X-ray </a:t>
            </a:r>
            <a:r>
              <a:rPr lang="ko-KR" altLang="en-US" sz="2400" b="1" dirty="0"/>
              <a:t>검사장비 </a:t>
            </a:r>
            <a:r>
              <a:rPr lang="en-US" altLang="ko-KR" sz="2400" b="1" dirty="0"/>
              <a:t>AI </a:t>
            </a:r>
            <a:r>
              <a:rPr lang="ko-KR" altLang="en-US" sz="2400" b="1" dirty="0"/>
              <a:t>데이터셋 분석 및 연구</a:t>
            </a:r>
            <a:br>
              <a:rPr lang="en-US" altLang="ko-KR" sz="2400" b="1" dirty="0"/>
            </a:br>
            <a:br>
              <a:rPr lang="en-US" altLang="ko-KR" sz="2400" b="1" dirty="0"/>
            </a:br>
            <a:r>
              <a:rPr lang="en-US" altLang="ko-KR" sz="2400" b="1" dirty="0"/>
              <a:t>&amp;</a:t>
            </a:r>
            <a:br>
              <a:rPr lang="en-US" altLang="ko-KR" sz="2400" b="1" dirty="0"/>
            </a:br>
            <a:br>
              <a:rPr lang="en-US" altLang="ko-KR" sz="2400" b="1" dirty="0"/>
            </a:br>
            <a:r>
              <a:rPr lang="ko-KR" altLang="en-US" sz="2400" b="1" dirty="0"/>
              <a:t>임베디드 장비를 이용한 </a:t>
            </a:r>
            <a:r>
              <a:rPr lang="en-US" altLang="ko-KR" sz="2400" b="1" dirty="0"/>
              <a:t>On-Device </a:t>
            </a:r>
            <a:r>
              <a:rPr lang="ko-KR" altLang="en-US" sz="2400" b="1" dirty="0"/>
              <a:t>실험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98"/>
            <a:ext cx="9144000" cy="1312101"/>
          </a:xfrm>
        </p:spPr>
        <p:txBody>
          <a:bodyPr>
            <a:normAutofit lnSpcReduction="10000"/>
          </a:bodyPr>
          <a:lstStyle/>
          <a:p>
            <a:r>
              <a:rPr lang="en-US" altLang="ko-KR" sz="3200" b="1" dirty="0"/>
              <a:t>2021.02.05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/>
              <a:t>김선민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488435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6852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사이드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4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A3E80-68F1-42C7-8CFF-F1315689294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812462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제조 </a:t>
            </a:r>
            <a:r>
              <a:rPr lang="ko-KR" altLang="en-US" sz="3200" b="1" dirty="0" err="1"/>
              <a:t>머신비전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KAMP – 12. X-ray </a:t>
            </a:r>
            <a:r>
              <a:rPr lang="ko-KR" altLang="en-US" sz="3200" b="1" dirty="0"/>
              <a:t>검사장비 </a:t>
            </a:r>
            <a:r>
              <a:rPr lang="en-US" altLang="ko-KR" sz="3200" b="1" dirty="0"/>
              <a:t>AI </a:t>
            </a:r>
            <a:r>
              <a:rPr lang="ko-KR" altLang="en-US" sz="3200" b="1" dirty="0"/>
              <a:t>모델 경량화연구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D6D6D-D3AA-4943-91AB-83E552C1B0FB}"/>
              </a:ext>
            </a:extLst>
          </p:cNvPr>
          <p:cNvSpPr txBox="1"/>
          <p:nvPr/>
        </p:nvSpPr>
        <p:spPr>
          <a:xfrm>
            <a:off x="423082" y="914401"/>
            <a:ext cx="11326232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/>
              <a:t>머신비전</a:t>
            </a:r>
            <a:r>
              <a:rPr lang="ko-KR" altLang="en-US" dirty="0"/>
              <a:t> </a:t>
            </a:r>
            <a:r>
              <a:rPr lang="en-US" altLang="ko-KR" dirty="0"/>
              <a:t>KAMP : 12. X-ray</a:t>
            </a:r>
            <a:r>
              <a:rPr lang="ko-KR" altLang="en-US" dirty="0"/>
              <a:t> 검사장비 </a:t>
            </a:r>
            <a:r>
              <a:rPr lang="en-US" altLang="ko-KR" dirty="0"/>
              <a:t>AI </a:t>
            </a:r>
            <a:r>
              <a:rPr lang="ko-KR" altLang="en-US" dirty="0"/>
              <a:t>모델 경량화 연구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배경 </a:t>
            </a:r>
            <a:r>
              <a:rPr lang="en-US" altLang="ko-KR" dirty="0"/>
              <a:t>: </a:t>
            </a:r>
            <a:r>
              <a:rPr lang="ko-KR" altLang="en-US" dirty="0"/>
              <a:t>기존 </a:t>
            </a:r>
            <a:r>
              <a:rPr lang="ko-KR" altLang="en-US" dirty="0" err="1"/>
              <a:t>머신비전은</a:t>
            </a:r>
            <a:r>
              <a:rPr lang="ko-KR" altLang="en-US" dirty="0"/>
              <a:t> 자연 이미지와는 달리 이미지 배경이 제한되어 있어</a:t>
            </a:r>
            <a:r>
              <a:rPr lang="en-US" altLang="ko-KR" dirty="0"/>
              <a:t>, </a:t>
            </a:r>
            <a:r>
              <a:rPr lang="ko-KR" altLang="en-US" dirty="0"/>
              <a:t>자연 이미지로 학습 된 오픈소스 모델들 과는 이질감이 존재하며</a:t>
            </a:r>
            <a:r>
              <a:rPr lang="en-US" altLang="ko-KR" dirty="0"/>
              <a:t>, </a:t>
            </a:r>
            <a:r>
              <a:rPr lang="ko-KR" altLang="en-US" dirty="0"/>
              <a:t>실제 문제 해결을 위해 지나친 </a:t>
            </a:r>
            <a:r>
              <a:rPr lang="en-US" altLang="ko-KR" dirty="0"/>
              <a:t>Deep </a:t>
            </a:r>
            <a:r>
              <a:rPr lang="ko-KR" altLang="en-US" dirty="0"/>
              <a:t>한 모델 등 많은 파라미터 연산을 필요로 하지 않는다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 err="1"/>
              <a:t>머신비전에서의</a:t>
            </a:r>
            <a:r>
              <a:rPr lang="ko-KR" altLang="en-US" dirty="0"/>
              <a:t> 보다 적합한 모델을 제안하기 위해 기존 </a:t>
            </a:r>
            <a:r>
              <a:rPr lang="en-US" altLang="ko-KR" dirty="0"/>
              <a:t>x-ray </a:t>
            </a:r>
            <a:r>
              <a:rPr lang="ko-KR" altLang="en-US" dirty="0"/>
              <a:t>검사장비 문제에서 제안된 오픈소스 </a:t>
            </a:r>
            <a:r>
              <a:rPr lang="en-US" altLang="ko-KR" dirty="0"/>
              <a:t>yolo v3</a:t>
            </a:r>
            <a:r>
              <a:rPr lang="ko-KR" altLang="en-US" dirty="0"/>
              <a:t>를 경량화하고 최적화 작업을 거쳐 정확도와 처리 속도 등의 효율성 측면을 비교 실험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데이터셋 </a:t>
            </a:r>
            <a:r>
              <a:rPr lang="en-US" altLang="ko-KR" dirty="0"/>
              <a:t>: KAMP </a:t>
            </a:r>
            <a:r>
              <a:rPr lang="ko-KR" altLang="en-US" dirty="0"/>
              <a:t>데이터셋 </a:t>
            </a:r>
            <a:r>
              <a:rPr lang="en-US" altLang="ko-KR" dirty="0"/>
              <a:t>12</a:t>
            </a:r>
            <a:r>
              <a:rPr lang="ko-KR" altLang="en-US" dirty="0"/>
              <a:t>번</a:t>
            </a:r>
            <a:r>
              <a:rPr lang="en-US" altLang="ko-KR" dirty="0"/>
              <a:t>. X-ray </a:t>
            </a:r>
            <a:r>
              <a:rPr lang="ko-KR" altLang="en-US" dirty="0"/>
              <a:t>검사장비 </a:t>
            </a:r>
            <a:r>
              <a:rPr lang="en-US" altLang="ko-KR" dirty="0"/>
              <a:t>AI 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진행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trike="sngStrike" dirty="0"/>
              <a:t>선행연구 조사 </a:t>
            </a:r>
            <a:r>
              <a:rPr lang="en-US" altLang="ko-KR" strike="sngStrike" dirty="0"/>
              <a:t>(Detection – yolo </a:t>
            </a:r>
            <a:r>
              <a:rPr lang="ko-KR" altLang="en-US" strike="sngStrike" dirty="0"/>
              <a:t>기반 오픈소스 실험 </a:t>
            </a:r>
            <a:r>
              <a:rPr lang="en-US" altLang="ko-KR" strike="sngStrike" dirty="0"/>
              <a:t>2</a:t>
            </a:r>
            <a:r>
              <a:rPr lang="ko-KR" altLang="en-US" strike="sngStrike" dirty="0"/>
              <a:t>편</a:t>
            </a:r>
            <a:r>
              <a:rPr lang="en-US" altLang="ko-KR" strike="sngStrike" dirty="0"/>
              <a:t>(v2, v3, tiny) (</a:t>
            </a:r>
            <a:r>
              <a:rPr lang="ko-KR" altLang="en-US" strike="sngStrike" dirty="0"/>
              <a:t>완료</a:t>
            </a:r>
            <a:r>
              <a:rPr lang="en-US" altLang="ko-KR" strike="sngStrike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trike="sngStrike" dirty="0" err="1"/>
              <a:t>환경셋팅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(</a:t>
            </a:r>
            <a:r>
              <a:rPr lang="en-US" altLang="ko-KR" strike="sngStrike" dirty="0">
                <a:solidFill>
                  <a:srgbClr val="0000CC"/>
                </a:solidFill>
              </a:rPr>
              <a:t>GPU</a:t>
            </a:r>
            <a:r>
              <a:rPr lang="en-US" altLang="ko-KR" strike="sngStrike" dirty="0"/>
              <a:t>, </a:t>
            </a:r>
            <a:r>
              <a:rPr lang="en-US" altLang="ko-KR" strike="sngStrike" dirty="0" err="1"/>
              <a:t>Tensorflow</a:t>
            </a:r>
            <a:r>
              <a:rPr lang="en-US" altLang="ko-KR" strike="sngStrike" dirty="0"/>
              <a:t>, yolo v3) (</a:t>
            </a:r>
            <a:r>
              <a:rPr lang="ko-KR" altLang="en-US" strike="sngStrike" dirty="0"/>
              <a:t>완료</a:t>
            </a:r>
            <a:r>
              <a:rPr lang="en-US" altLang="ko-KR" strike="sngStrike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trike="sngStrike" dirty="0"/>
              <a:t>12</a:t>
            </a:r>
            <a:r>
              <a:rPr lang="ko-KR" altLang="en-US" strike="sngStrike" dirty="0"/>
              <a:t>번 </a:t>
            </a:r>
            <a:r>
              <a:rPr lang="en-US" altLang="ko-KR" strike="sngStrike" dirty="0" err="1"/>
              <a:t>GuideBook</a:t>
            </a:r>
            <a:r>
              <a:rPr lang="en-US" altLang="ko-KR" strike="sngStrike" dirty="0"/>
              <a:t> </a:t>
            </a:r>
            <a:r>
              <a:rPr lang="ko-KR" altLang="en-US" strike="sngStrike" dirty="0"/>
              <a:t>참조 가이드라인 모델 </a:t>
            </a:r>
            <a:r>
              <a:rPr lang="en-US" altLang="ko-KR" strike="sngStrike" dirty="0"/>
              <a:t>(YOLO V3) </a:t>
            </a:r>
            <a:r>
              <a:rPr lang="ko-KR" altLang="en-US" strike="sngStrike" dirty="0"/>
              <a:t>재현 테스트 </a:t>
            </a:r>
            <a:r>
              <a:rPr lang="en-US" altLang="ko-KR" strike="sngStrike" dirty="0"/>
              <a:t>(</a:t>
            </a:r>
            <a:r>
              <a:rPr lang="ko-KR" altLang="en-US" strike="sngStrike" dirty="0"/>
              <a:t>완료</a:t>
            </a:r>
            <a:r>
              <a:rPr lang="en-US" altLang="ko-KR" strike="sngStrike" dirty="0"/>
              <a:t>)  =&gt; </a:t>
            </a:r>
            <a:r>
              <a:rPr lang="ko-KR" altLang="en-US" strike="sngStrike" dirty="0"/>
              <a:t>성능 </a:t>
            </a:r>
            <a:r>
              <a:rPr lang="en-US" altLang="ko-KR" strike="sngStrike" dirty="0"/>
              <a:t>90% </a:t>
            </a:r>
            <a:r>
              <a:rPr lang="ko-KR" altLang="en-US" strike="sngStrike" dirty="0"/>
              <a:t>이상</a:t>
            </a:r>
            <a:endParaRPr lang="en-US" altLang="ko-KR" strike="sngStrik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YOLO V3 </a:t>
            </a:r>
            <a:r>
              <a:rPr lang="ko-KR" altLang="en-US" dirty="0"/>
              <a:t>경량화 및 최적화 방법 조사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	- </a:t>
            </a:r>
            <a:r>
              <a:rPr lang="ko-KR" altLang="en-US" dirty="0">
                <a:sym typeface="Wingdings" panose="05000000000000000000" pitchFamily="2" charset="2"/>
              </a:rPr>
              <a:t>최적화 </a:t>
            </a:r>
            <a:r>
              <a:rPr lang="en-US" altLang="ko-KR" dirty="0">
                <a:sym typeface="Wingdings" panose="05000000000000000000" pitchFamily="2" charset="2"/>
              </a:rPr>
              <a:t>: ONNX / </a:t>
            </a:r>
            <a:r>
              <a:rPr lang="en-US" altLang="ko-KR" dirty="0" err="1">
                <a:sym typeface="Wingdings" panose="05000000000000000000" pitchFamily="2" charset="2"/>
              </a:rPr>
              <a:t>TensorRT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	- </a:t>
            </a:r>
            <a:r>
              <a:rPr lang="ko-KR" altLang="en-US" dirty="0">
                <a:sym typeface="Wingdings" panose="05000000000000000000" pitchFamily="2" charset="2"/>
              </a:rPr>
              <a:t>경량화 </a:t>
            </a:r>
            <a:r>
              <a:rPr lang="en-US" altLang="ko-KR" dirty="0">
                <a:sym typeface="Wingdings" panose="05000000000000000000" pitchFamily="2" charset="2"/>
              </a:rPr>
              <a:t>: Yolo-Tiny / Channel Reduction / </a:t>
            </a:r>
            <a:r>
              <a:rPr lang="ko-KR" altLang="en-US" dirty="0">
                <a:sym typeface="Wingdings" panose="05000000000000000000" pitchFamily="2" charset="2"/>
              </a:rPr>
              <a:t>모델 축소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128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A3E80-68F1-42C7-8CFF-F1315689294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임베디드 </a:t>
            </a:r>
            <a:r>
              <a:rPr lang="ko-KR" altLang="en-US" sz="3200" b="1" dirty="0" err="1"/>
              <a:t>딥러닝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.. Something…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D6D6D-D3AA-4943-91AB-83E552C1B0FB}"/>
              </a:ext>
            </a:extLst>
          </p:cNvPr>
          <p:cNvSpPr txBox="1"/>
          <p:nvPr/>
        </p:nvSpPr>
        <p:spPr>
          <a:xfrm>
            <a:off x="423082" y="914401"/>
            <a:ext cx="1132623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환경 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1-1. RPI V4 + Coral Accelerator + </a:t>
            </a:r>
            <a:r>
              <a:rPr lang="en-US" altLang="ko-KR" dirty="0" err="1"/>
              <a:t>Mobilenet</a:t>
            </a:r>
            <a:r>
              <a:rPr lang="en-US" altLang="ko-KR" dirty="0"/>
              <a:t> SSD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1-2. Google Coral Board </a:t>
            </a:r>
            <a:r>
              <a:rPr lang="ko-KR" altLang="en-US" dirty="0"/>
              <a:t>성능 테스트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MJPG Streaming + RPI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대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다중 서버 </a:t>
            </a:r>
            <a:r>
              <a:rPr lang="en-US" altLang="ko-KR" dirty="0">
                <a:sym typeface="Wingdings" panose="05000000000000000000" pitchFamily="2" charset="2"/>
              </a:rPr>
              <a:t>CCTV </a:t>
            </a:r>
            <a:r>
              <a:rPr lang="ko-KR" altLang="en-US" dirty="0">
                <a:sym typeface="Wingdings" panose="05000000000000000000" pitchFamily="2" charset="2"/>
              </a:rPr>
              <a:t>모니터링 및 위험감지시 알림 시스템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미정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en-US" altLang="ko-KR" dirty="0"/>
              <a:t>Jetson Nano + YOLO v4 </a:t>
            </a:r>
            <a:r>
              <a:rPr lang="en-US" altLang="ko-KR" dirty="0">
                <a:sym typeface="Wingdings" panose="05000000000000000000" pitchFamily="2" charset="2"/>
              </a:rPr>
              <a:t>….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343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B1FDD-1843-4CE5-A1AF-1B155793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B0A02B2-04AF-42CE-B08A-4D941938E2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9" y="955675"/>
            <a:ext cx="10584370" cy="58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1" dirty="0"/>
              <a:t>1. Input Data Check </a:t>
            </a:r>
            <a:r>
              <a:rPr lang="ko-KR" altLang="en-US" sz="1800" b="1" dirty="0"/>
              <a:t>알고리즘 설계 간 다양한 기존 </a:t>
            </a:r>
            <a:r>
              <a:rPr lang="en-US" altLang="ko-KR" sz="1800" b="1" dirty="0"/>
              <a:t>API </a:t>
            </a:r>
            <a:r>
              <a:rPr lang="ko-KR" altLang="en-US" sz="1800" b="1" dirty="0"/>
              <a:t>비교 및 적절한 알고리즘 선택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사용가능 알고리즘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pandas.to_datetime</a:t>
            </a:r>
            <a:r>
              <a:rPr lang="en-US" altLang="ko-KR" sz="1400" dirty="0"/>
              <a:t>() / </a:t>
            </a:r>
            <a:r>
              <a:rPr lang="en-US" altLang="ko-KR" sz="1400" dirty="0" err="1"/>
              <a:t>pandas.read_csv</a:t>
            </a:r>
            <a:r>
              <a:rPr lang="en-US" altLang="ko-KR" sz="1400" dirty="0"/>
              <a:t>( </a:t>
            </a:r>
            <a:r>
              <a:rPr lang="ko-KR" altLang="en-US" sz="1400" dirty="0"/>
              <a:t>인자 </a:t>
            </a:r>
            <a:r>
              <a:rPr lang="en-US" altLang="ko-KR" sz="1400" dirty="0" err="1"/>
              <a:t>Parse_dates</a:t>
            </a:r>
            <a:r>
              <a:rPr lang="en-US" altLang="ko-KR" sz="1400" dirty="0"/>
              <a:t> </a:t>
            </a:r>
            <a:r>
              <a:rPr lang="ko-KR" altLang="en-US" sz="1400" dirty="0"/>
              <a:t>이용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dateutils.Isoparser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r>
              <a:rPr lang="en-US" altLang="ko-KR" sz="1400" dirty="0"/>
              <a:t>(1) </a:t>
            </a:r>
            <a:r>
              <a:rPr lang="en-US" altLang="ko-KR" sz="1400" dirty="0" err="1"/>
              <a:t>To_datetime</a:t>
            </a:r>
            <a:r>
              <a:rPr lang="ko-KR" altLang="en-US" sz="1400" dirty="0"/>
              <a:t>만 사용시 일반 숫자도 </a:t>
            </a:r>
            <a:r>
              <a:rPr lang="en-US" altLang="ko-KR" sz="1400" dirty="0"/>
              <a:t>datetime</a:t>
            </a:r>
            <a:r>
              <a:rPr lang="ko-KR" altLang="en-US" sz="1400" dirty="0"/>
              <a:t>으로 인식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en-US" altLang="ko-KR" sz="1400" dirty="0"/>
              <a:t>AirPassengers.csv</a:t>
            </a:r>
            <a:r>
              <a:rPr lang="ko-KR" altLang="en-US" sz="1400" dirty="0"/>
              <a:t>에서 </a:t>
            </a:r>
            <a:r>
              <a:rPr lang="en-US" altLang="ko-KR" sz="1400" dirty="0"/>
              <a:t>passengers(127, 118.. Type=Int) =&gt; 1970-01-01-00:00:00:001</a:t>
            </a:r>
            <a:r>
              <a:rPr lang="ko-KR" altLang="en-US" sz="1400" dirty="0"/>
              <a:t>으로 인식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(2) </a:t>
            </a:r>
            <a:r>
              <a:rPr lang="en-US" altLang="ko-KR" sz="1400" dirty="0" err="1"/>
              <a:t>pd.read_csv</a:t>
            </a:r>
            <a:r>
              <a:rPr lang="en-US" altLang="ko-KR" sz="1400" dirty="0"/>
              <a:t> </a:t>
            </a:r>
            <a:r>
              <a:rPr lang="ko-KR" altLang="en-US" sz="1400" dirty="0"/>
              <a:t>사용시 인식률이 낮음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en-US" altLang="ko-KR" sz="1400" dirty="0" err="1"/>
              <a:t>SeA</a:t>
            </a:r>
            <a:r>
              <a:rPr lang="en-US" altLang="ko-KR" sz="1400" dirty="0"/>
              <a:t>/params_merged_Toshiba_2018.csv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Dtime</a:t>
            </a:r>
            <a:r>
              <a:rPr lang="en-US" altLang="ko-KR" sz="1400" dirty="0"/>
              <a:t>(2018-01-01 10:48:28:440) </a:t>
            </a:r>
            <a:r>
              <a:rPr lang="ko-KR" altLang="en-US" sz="1400" dirty="0"/>
              <a:t>인식 불가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(3) </a:t>
            </a:r>
            <a:r>
              <a:rPr lang="en-US" altLang="ko-KR" sz="1400" dirty="0" err="1"/>
              <a:t>Isoparser</a:t>
            </a:r>
            <a:r>
              <a:rPr lang="ko-KR" altLang="en-US" sz="1400" dirty="0"/>
              <a:t>는 국제 표준 </a:t>
            </a:r>
            <a:r>
              <a:rPr lang="en-US" altLang="ko-KR" sz="1400" dirty="0"/>
              <a:t>ISO8301</a:t>
            </a:r>
            <a:r>
              <a:rPr lang="ko-KR" altLang="en-US" sz="1400" dirty="0"/>
              <a:t>로 다양한 형태의 </a:t>
            </a:r>
            <a:r>
              <a:rPr lang="en-US" altLang="ko-KR" sz="1400" dirty="0"/>
              <a:t>Datetime</a:t>
            </a:r>
            <a:r>
              <a:rPr lang="ko-KR" altLang="en-US" sz="1400" dirty="0"/>
              <a:t>여부를 인식</a:t>
            </a:r>
            <a:r>
              <a:rPr lang="en-US" altLang="ko-KR" sz="1400" dirty="0"/>
              <a:t>. </a:t>
            </a: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0000CC"/>
                </a:solidFill>
              </a:rPr>
              <a:t>최종 솔루션 </a:t>
            </a:r>
            <a:r>
              <a:rPr lang="en-US" altLang="ko-KR" sz="1400" dirty="0">
                <a:solidFill>
                  <a:srgbClr val="0000CC"/>
                </a:solidFill>
              </a:rPr>
              <a:t>: </a:t>
            </a:r>
            <a:r>
              <a:rPr lang="en-US" altLang="ko-KR" sz="1400" dirty="0" err="1">
                <a:solidFill>
                  <a:srgbClr val="0000CC"/>
                </a:solidFill>
              </a:rPr>
              <a:t>Isoparser</a:t>
            </a:r>
            <a:r>
              <a:rPr lang="ko-KR" altLang="en-US" sz="1400" dirty="0">
                <a:solidFill>
                  <a:srgbClr val="0000CC"/>
                </a:solidFill>
              </a:rPr>
              <a:t>로 </a:t>
            </a:r>
            <a:r>
              <a:rPr lang="en-US" altLang="ko-KR" sz="1400" dirty="0">
                <a:solidFill>
                  <a:srgbClr val="0000CC"/>
                </a:solidFill>
              </a:rPr>
              <a:t>1</a:t>
            </a:r>
            <a:r>
              <a:rPr lang="ko-KR" altLang="en-US" sz="1400" dirty="0">
                <a:solidFill>
                  <a:srgbClr val="0000CC"/>
                </a:solidFill>
              </a:rPr>
              <a:t>차 판별 후 </a:t>
            </a:r>
            <a:r>
              <a:rPr lang="en-US" altLang="ko-KR" sz="1400" dirty="0">
                <a:solidFill>
                  <a:srgbClr val="0000CC"/>
                </a:solidFill>
              </a:rPr>
              <a:t>-&gt; </a:t>
            </a:r>
            <a:r>
              <a:rPr lang="en-US" altLang="ko-KR" sz="1400" dirty="0" err="1">
                <a:solidFill>
                  <a:srgbClr val="0000CC"/>
                </a:solidFill>
              </a:rPr>
              <a:t>to_datetime</a:t>
            </a:r>
            <a:r>
              <a:rPr lang="en-US" altLang="ko-KR" sz="1400" dirty="0">
                <a:solidFill>
                  <a:srgbClr val="0000CC"/>
                </a:solidFill>
              </a:rPr>
              <a:t>()</a:t>
            </a:r>
            <a:r>
              <a:rPr lang="ko-KR" altLang="en-US" sz="1400" dirty="0">
                <a:solidFill>
                  <a:srgbClr val="0000CC"/>
                </a:solidFill>
              </a:rPr>
              <a:t>으로 변환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/>
              <a:t>2. Timeseries </a:t>
            </a:r>
            <a:r>
              <a:rPr lang="ko-KR" altLang="en-US" sz="1800" b="1" dirty="0"/>
              <a:t>코드 모듈화 </a:t>
            </a:r>
            <a:endParaRPr lang="en-US" altLang="ko-KR" sz="1800" b="1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gui_pm.py -&gt; timeseries.py </a:t>
            </a:r>
            <a:r>
              <a:rPr lang="ko-KR" altLang="en-US" sz="1400" dirty="0"/>
              <a:t>분리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/>
              <a:t>3. Decomposition </a:t>
            </a:r>
            <a:r>
              <a:rPr lang="ko-KR" altLang="en-US" sz="1800" b="1" dirty="0"/>
              <a:t>모드 시 단일 컬럼 선택</a:t>
            </a:r>
            <a:endParaRPr lang="en-US" altLang="ko-KR" sz="1800" b="1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Decomposition </a:t>
            </a:r>
            <a:r>
              <a:rPr lang="ko-KR" altLang="en-US" sz="1400" dirty="0"/>
              <a:t>모드 </a:t>
            </a:r>
            <a:r>
              <a:rPr lang="en-US" altLang="ko-KR" sz="1400" dirty="0"/>
              <a:t>: x</a:t>
            </a:r>
            <a:r>
              <a:rPr lang="ko-KR" altLang="en-US" sz="1400" dirty="0"/>
              <a:t>축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r>
              <a:rPr lang="en-US" altLang="ko-KR" sz="1400" dirty="0"/>
              <a:t>, y</a:t>
            </a:r>
            <a:r>
              <a:rPr lang="ko-KR" altLang="en-US" sz="1400" dirty="0"/>
              <a:t>축 </a:t>
            </a:r>
            <a:r>
              <a:rPr lang="en-US" altLang="ko-KR" sz="1400" dirty="0"/>
              <a:t>1</a:t>
            </a:r>
            <a:r>
              <a:rPr lang="ko-KR" altLang="en-US" sz="1400" dirty="0"/>
              <a:t>개로 고정</a:t>
            </a:r>
            <a:r>
              <a:rPr lang="en-US" altLang="ko-KR" sz="1400" dirty="0"/>
              <a:t>. 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View</a:t>
            </a:r>
            <a:r>
              <a:rPr lang="ko-KR" altLang="en-US" sz="1400" dirty="0"/>
              <a:t> 모드 </a:t>
            </a:r>
            <a:r>
              <a:rPr lang="en-US" altLang="ko-KR" sz="1400" dirty="0"/>
              <a:t>: x</a:t>
            </a:r>
            <a:r>
              <a:rPr lang="ko-KR" altLang="en-US" sz="1400" dirty="0"/>
              <a:t>축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r>
              <a:rPr lang="en-US" altLang="ko-KR" sz="1400" dirty="0"/>
              <a:t>, y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여러개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dirty="0">
                <a:solidFill>
                  <a:srgbClr val="0000CC"/>
                </a:solidFill>
              </a:rPr>
              <a:t>1</a:t>
            </a:r>
            <a:r>
              <a:rPr lang="ko-KR" altLang="en-US" sz="1200" dirty="0">
                <a:solidFill>
                  <a:srgbClr val="0000CC"/>
                </a:solidFill>
              </a:rPr>
              <a:t>개의 </a:t>
            </a:r>
            <a:r>
              <a:rPr lang="en-US" altLang="ko-KR" sz="1200" dirty="0">
                <a:solidFill>
                  <a:srgbClr val="0000CC"/>
                </a:solidFill>
              </a:rPr>
              <a:t>Decomposition </a:t>
            </a:r>
            <a:r>
              <a:rPr lang="ko-KR" altLang="en-US" sz="1200" dirty="0">
                <a:solidFill>
                  <a:srgbClr val="0000CC"/>
                </a:solidFill>
              </a:rPr>
              <a:t>당 </a:t>
            </a:r>
            <a:r>
              <a:rPr lang="en-US" altLang="ko-KR" sz="1200" dirty="0">
                <a:solidFill>
                  <a:srgbClr val="0000CC"/>
                </a:solidFill>
              </a:rPr>
              <a:t>4</a:t>
            </a:r>
            <a:r>
              <a:rPr lang="ko-KR" altLang="en-US" sz="1200" dirty="0">
                <a:solidFill>
                  <a:srgbClr val="0000CC"/>
                </a:solidFill>
              </a:rPr>
              <a:t>개의 </a:t>
            </a:r>
            <a:r>
              <a:rPr lang="en-US" altLang="ko-KR" sz="1200" dirty="0">
                <a:solidFill>
                  <a:srgbClr val="0000CC"/>
                </a:solidFill>
              </a:rPr>
              <a:t>plot </a:t>
            </a:r>
            <a:r>
              <a:rPr lang="ko-KR" altLang="en-US" sz="1200" dirty="0">
                <a:solidFill>
                  <a:srgbClr val="0000CC"/>
                </a:solidFill>
              </a:rPr>
              <a:t>나옴</a:t>
            </a:r>
            <a:r>
              <a:rPr lang="en-US" altLang="ko-KR" sz="1200" dirty="0">
                <a:solidFill>
                  <a:srgbClr val="0000CC"/>
                </a:solidFill>
              </a:rPr>
              <a:t>, </a:t>
            </a:r>
            <a:r>
              <a:rPr lang="ko-KR" altLang="en-US" sz="1200" dirty="0">
                <a:solidFill>
                  <a:srgbClr val="0000CC"/>
                </a:solidFill>
              </a:rPr>
              <a:t>여러 컬럼 </a:t>
            </a:r>
            <a:r>
              <a:rPr lang="ko-KR" altLang="en-US" sz="1200" dirty="0" err="1">
                <a:solidFill>
                  <a:srgbClr val="0000CC"/>
                </a:solidFill>
              </a:rPr>
              <a:t>선택시</a:t>
            </a:r>
            <a:r>
              <a:rPr lang="ko-KR" altLang="en-US" sz="1200" dirty="0">
                <a:solidFill>
                  <a:srgbClr val="0000CC"/>
                </a:solidFill>
              </a:rPr>
              <a:t> </a:t>
            </a:r>
            <a:r>
              <a:rPr lang="en-US" altLang="ko-KR" sz="1200" dirty="0">
                <a:solidFill>
                  <a:srgbClr val="0000CC"/>
                </a:solidFill>
              </a:rPr>
              <a:t>plot </a:t>
            </a:r>
            <a:r>
              <a:rPr lang="ko-KR" altLang="en-US" sz="1200" dirty="0">
                <a:solidFill>
                  <a:srgbClr val="0000CC"/>
                </a:solidFill>
              </a:rPr>
              <a:t>간 겹침 문제 발생</a:t>
            </a:r>
            <a:endParaRPr lang="en-US" altLang="ko-KR" sz="1200" dirty="0">
              <a:solidFill>
                <a:srgbClr val="0000CC"/>
              </a:solidFill>
            </a:endParaRP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dirty="0"/>
              <a:t>Mode </a:t>
            </a:r>
            <a:r>
              <a:rPr lang="ko-KR" altLang="en-US" sz="1200" dirty="0" err="1"/>
              <a:t>변경시</a:t>
            </a:r>
            <a:r>
              <a:rPr lang="en-US" altLang="ko-KR" sz="1200" dirty="0"/>
              <a:t> column checkbox </a:t>
            </a:r>
            <a:r>
              <a:rPr lang="ko-KR" altLang="en-US" sz="1200" dirty="0"/>
              <a:t>초기화 도입</a:t>
            </a:r>
            <a:endParaRPr lang="en-US" altLang="ko-KR" sz="12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/>
              <a:t>4. </a:t>
            </a:r>
            <a:r>
              <a:rPr lang="en-US" altLang="ko-KR" sz="1800" b="1" dirty="0" err="1"/>
              <a:t>Resonable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하기 위한 세부 로직 및 </a:t>
            </a:r>
            <a:r>
              <a:rPr lang="en-US" altLang="ko-KR" sz="1800" b="1" dirty="0"/>
              <a:t>UI</a:t>
            </a:r>
            <a:r>
              <a:rPr lang="ko-KR" altLang="en-US" sz="1800" b="1" dirty="0"/>
              <a:t> 수정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발견 시 계속 수정 중</a:t>
            </a:r>
            <a:r>
              <a:rPr lang="en-US" altLang="ko-KR" sz="1800" b="1" dirty="0"/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/>
              <a:t>로직 단순화를 위한 </a:t>
            </a:r>
            <a:r>
              <a:rPr lang="en-US" altLang="ko-KR" sz="1400" dirty="0"/>
              <a:t>Decomposition OFF </a:t>
            </a:r>
            <a:r>
              <a:rPr lang="ko-KR" altLang="en-US" sz="1400" dirty="0"/>
              <a:t>기능 삭제</a:t>
            </a:r>
            <a:endParaRPr lang="en-US" altLang="ko-KR" sz="1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BB83E6-87A9-4B5F-B145-227FA69A97A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–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(~01.29)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917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F9C03-1374-4837-B8B3-8A3887FB3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목적 </a:t>
            </a:r>
            <a:r>
              <a:rPr lang="en-US" altLang="ko-KR" sz="1800" dirty="0"/>
              <a:t>: </a:t>
            </a:r>
            <a:r>
              <a:rPr lang="ko-KR" altLang="en-US" sz="1800" dirty="0"/>
              <a:t>용해탱크 분말의 원재료를 </a:t>
            </a:r>
            <a:r>
              <a:rPr lang="ko-KR" altLang="en-US" sz="1800" dirty="0" err="1"/>
              <a:t>정제수</a:t>
            </a:r>
            <a:r>
              <a:rPr lang="ko-KR" altLang="en-US" sz="1800" dirty="0"/>
              <a:t> 등에 용해</a:t>
            </a:r>
            <a:r>
              <a:rPr lang="en-US" altLang="ko-KR" sz="1800" dirty="0"/>
              <a:t>/</a:t>
            </a:r>
            <a:r>
              <a:rPr lang="ko-KR" altLang="en-US" sz="1800" dirty="0"/>
              <a:t>혼합하는 과정에서 용해 탱크 </a:t>
            </a:r>
            <a:r>
              <a:rPr lang="ko-KR" altLang="en-US" sz="1800" dirty="0" err="1"/>
              <a:t>설비운영값</a:t>
            </a:r>
            <a:r>
              <a:rPr lang="en-US" altLang="ko-KR" sz="1800" dirty="0"/>
              <a:t>(</a:t>
            </a:r>
            <a:r>
              <a:rPr lang="ko-KR" altLang="en-US" sz="1800" dirty="0"/>
              <a:t>용해온도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교반속도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수분함유량</a:t>
            </a:r>
            <a:r>
              <a:rPr lang="en-US" altLang="ko-KR" sz="1800" dirty="0"/>
              <a:t>)</a:t>
            </a:r>
            <a:r>
              <a:rPr lang="ko-KR" altLang="en-US" sz="1800" dirty="0"/>
              <a:t>을 기준으로 최종 품질을 예측</a:t>
            </a:r>
            <a:r>
              <a:rPr lang="en-US" altLang="ko-KR" sz="1800" dirty="0"/>
              <a:t>(</a:t>
            </a:r>
            <a:r>
              <a:rPr lang="ko-KR" altLang="en-US" sz="1800" dirty="0"/>
              <a:t>불량여부 분류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데이터 </a:t>
            </a:r>
            <a:r>
              <a:rPr lang="en-US" altLang="ko-KR" sz="1800" dirty="0"/>
              <a:t>: STD_DT index</a:t>
            </a:r>
            <a:r>
              <a:rPr lang="ko-KR" altLang="en-US" sz="1800" dirty="0"/>
              <a:t>와 </a:t>
            </a:r>
            <a:r>
              <a:rPr lang="en-US" altLang="ko-KR" sz="1800" dirty="0"/>
              <a:t>5</a:t>
            </a:r>
            <a:r>
              <a:rPr lang="ko-KR" altLang="en-US" sz="1800" dirty="0"/>
              <a:t>개의 </a:t>
            </a:r>
            <a:r>
              <a:rPr lang="ko-KR" altLang="en-US" sz="1800" dirty="0" err="1"/>
              <a:t>수치형변수</a:t>
            </a:r>
            <a:r>
              <a:rPr lang="ko-KR" altLang="en-US" sz="1800" dirty="0"/>
              <a:t> 및 </a:t>
            </a:r>
            <a:r>
              <a:rPr lang="en-US" altLang="ko-KR" sz="1800" dirty="0"/>
              <a:t>1</a:t>
            </a:r>
            <a:r>
              <a:rPr lang="ko-KR" altLang="en-US" sz="1800" dirty="0"/>
              <a:t>개의 범주형 변수 존재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FCCAC-6A20-49D6-B4AA-24F6AE48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CCCED8F-48AD-49E3-9556-7713FEECD98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기타 </a:t>
            </a:r>
            <a:r>
              <a:rPr lang="en-US" altLang="ko-KR" sz="3200" b="1" dirty="0"/>
              <a:t>- KAMP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용해탱크 </a:t>
            </a:r>
            <a:r>
              <a:rPr lang="en-US" altLang="ko-KR" sz="3200" b="1" dirty="0"/>
              <a:t>AI </a:t>
            </a:r>
            <a:r>
              <a:rPr lang="ko-KR" altLang="en-US" sz="3200" b="1" dirty="0"/>
              <a:t>데이터셋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CC1088-13FC-4015-BB03-E7A6647B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4" y="2112818"/>
            <a:ext cx="83534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6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FCCAC-6A20-49D6-B4AA-24F6AE48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CCCED8F-48AD-49E3-9556-7713FEECD98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기타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시계열 분석 절차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FF8511-5F70-47BC-B071-13DF05A8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95" y="1077329"/>
            <a:ext cx="7880397" cy="53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64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67" y="955675"/>
            <a:ext cx="6866466" cy="5765800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97A6FC4-22B9-4FFB-A12B-CACE0A70E55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전체 </a:t>
            </a:r>
            <a:r>
              <a:rPr lang="en-US" altLang="ko-KR" sz="3200" b="1" dirty="0"/>
              <a:t>Flow Chart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6025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43B50DC-0648-4118-935F-500066D6F486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메뉴 및 화면 레이아웃</a:t>
            </a:r>
          </a:p>
        </p:txBody>
      </p:sp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92BA033B-15E7-4BFA-B3D9-84C9F456D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1826718"/>
              </p:ext>
            </p:extLst>
          </p:nvPr>
        </p:nvGraphicFramePr>
        <p:xfrm>
          <a:off x="781901" y="2009017"/>
          <a:ext cx="9331361" cy="177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3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0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Time Series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Input Data Check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 두 기능 실행 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데이터에 대해 시계열 데이터 여부 파악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적합 여부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메시지박스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Row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 및 다양한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TimeSeries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옵션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&amp; Stationarity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시계열 데이터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분석 및 정상성 여부 확인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559334"/>
                  </a:ext>
                </a:extLst>
              </a:tr>
              <a:tr h="417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Forecast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(forecasting)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주어진 데이터를 통한 시계열 예측 모델링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Fbprophet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ARIMA, SARIMA, VAR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63589B0-B2D3-4337-B3F0-62C9E1BFFC5F}"/>
              </a:ext>
            </a:extLst>
          </p:cNvPr>
          <p:cNvSpPr txBox="1"/>
          <p:nvPr/>
        </p:nvSpPr>
        <p:spPr>
          <a:xfrm>
            <a:off x="695379" y="1597380"/>
            <a:ext cx="180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메뉴체계 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DA814-3D34-4351-B26F-87FB50F3B131}"/>
              </a:ext>
            </a:extLst>
          </p:cNvPr>
          <p:cNvSpPr txBox="1"/>
          <p:nvPr/>
        </p:nvSpPr>
        <p:spPr>
          <a:xfrm>
            <a:off x="695379" y="3934682"/>
            <a:ext cx="2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</a:t>
            </a:r>
            <a:r>
              <a:rPr lang="en-US" altLang="ko-KR"/>
              <a:t>) </a:t>
            </a:r>
            <a:r>
              <a:rPr lang="ko-KR" altLang="en-US" dirty="0"/>
              <a:t>화면 레이아웃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A076ED-78C4-45FF-8281-4F944F490D2F}"/>
              </a:ext>
            </a:extLst>
          </p:cNvPr>
          <p:cNvSpPr/>
          <p:nvPr/>
        </p:nvSpPr>
        <p:spPr>
          <a:xfrm>
            <a:off x="695379" y="905738"/>
            <a:ext cx="8313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스마트공장 </a:t>
            </a:r>
            <a:r>
              <a:rPr lang="en-US" altLang="ko-KR" dirty="0"/>
              <a:t>AI </a:t>
            </a:r>
            <a:r>
              <a:rPr lang="ko-KR" altLang="en-US" dirty="0"/>
              <a:t>프레임워크의 </a:t>
            </a:r>
            <a:r>
              <a:rPr lang="en-US" altLang="ko-KR" b="1" dirty="0">
                <a:solidFill>
                  <a:srgbClr val="0000CC"/>
                </a:solidFill>
              </a:rPr>
              <a:t>Time-Series</a:t>
            </a:r>
            <a:r>
              <a:rPr lang="en-US" altLang="ko-KR" dirty="0"/>
              <a:t> </a:t>
            </a:r>
            <a:r>
              <a:rPr lang="ko-KR" altLang="en-US" dirty="0"/>
              <a:t>파트 </a:t>
            </a:r>
            <a:r>
              <a:rPr lang="ko-KR" altLang="en-US" b="1" dirty="0">
                <a:solidFill>
                  <a:srgbClr val="0000CC"/>
                </a:solidFill>
              </a:rPr>
              <a:t>기능 정의 및 구현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D0C52-EA40-49DF-AE4D-8A9EFEC41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1" t="19830" r="62500" b="59273"/>
          <a:stretch/>
        </p:blipFill>
        <p:spPr>
          <a:xfrm>
            <a:off x="781901" y="4304014"/>
            <a:ext cx="9331361" cy="24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EAA3FC-45BE-4C95-9585-328DB53E0BC7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(1/3)</a:t>
            </a:r>
            <a:endParaRPr lang="ko-KR" altLang="en-US" sz="32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3C4CB9-4240-4E21-98E1-056C966A6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319578"/>
              </p:ext>
            </p:extLst>
          </p:nvPr>
        </p:nvGraphicFramePr>
        <p:xfrm>
          <a:off x="580450" y="2128497"/>
          <a:ext cx="11497594" cy="422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1">
                  <a:extLst>
                    <a:ext uri="{9D8B030D-6E8A-4147-A177-3AD203B41FA5}">
                      <a16:colId xmlns:a16="http://schemas.microsoft.com/office/drawing/2014/main" val="585246637"/>
                    </a:ext>
                  </a:extLst>
                </a:gridCol>
                <a:gridCol w="3256665">
                  <a:extLst>
                    <a:ext uri="{9D8B030D-6E8A-4147-A177-3AD203B41FA5}">
                      <a16:colId xmlns:a16="http://schemas.microsoft.com/office/drawing/2014/main" val="3803387584"/>
                    </a:ext>
                  </a:extLst>
                </a:gridCol>
                <a:gridCol w="2574782">
                  <a:extLst>
                    <a:ext uri="{9D8B030D-6E8A-4147-A177-3AD203B41FA5}">
                      <a16:colId xmlns:a16="http://schemas.microsoft.com/office/drawing/2014/main" val="2980915867"/>
                    </a:ext>
                  </a:extLst>
                </a:gridCol>
                <a:gridCol w="2740059">
                  <a:extLst>
                    <a:ext uri="{9D8B030D-6E8A-4147-A177-3AD203B41FA5}">
                      <a16:colId xmlns:a16="http://schemas.microsoft.com/office/drawing/2014/main" val="3037697048"/>
                    </a:ext>
                  </a:extLst>
                </a:gridCol>
                <a:gridCol w="2170707">
                  <a:extLst>
                    <a:ext uri="{9D8B030D-6E8A-4147-A177-3AD203B41FA5}">
                      <a16:colId xmlns:a16="http://schemas.microsoft.com/office/drawing/2014/main" val="2768693856"/>
                    </a:ext>
                  </a:extLst>
                </a:gridCol>
              </a:tblGrid>
              <a:tr h="600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Case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데이터 모습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구현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371338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에 시계열 인덱스 존재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2019-01-01,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12/01/2019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dirty="0">
                          <a:effectLst/>
                        </a:rPr>
                        <a:t>2019-11-25 00:00:07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데이터형식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ko-KR" altLang="en-US" sz="1400" b="0" dirty="0"/>
                        <a:t>체크 후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dateutils.parser.Isoparse</a:t>
                      </a:r>
                      <a:r>
                        <a:rPr lang="en-US" altLang="ko-KR" sz="1400" b="0" dirty="0"/>
                        <a:t>()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pd.to_datetime</a:t>
                      </a:r>
                      <a:r>
                        <a:rPr lang="en-US" altLang="ko-KR" sz="1400" b="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00363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데이터형식 체크 후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841560"/>
                  </a:ext>
                </a:extLst>
              </a:tr>
              <a:tr h="64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인덱스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여러 개 존재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수주일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납기일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 | 2019-12-11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여러 개가 나타나지만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기본적으로 하나만 선택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(Index </a:t>
                      </a:r>
                      <a:r>
                        <a:rPr lang="ko-KR" altLang="en-US" sz="1400" b="0" dirty="0"/>
                        <a:t>변경 해가며 사용 가능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 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61434"/>
                  </a:ext>
                </a:extLst>
              </a:tr>
              <a:tr h="1141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기타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추가 전처리가 필요한 경우</a:t>
                      </a:r>
                      <a:r>
                        <a:rPr lang="en-US" altLang="ko-KR" sz="1400" b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Datetime index divided into several columns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There is duplicate data in the 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2019|10|12|00:35:25</a:t>
                      </a:r>
                    </a:p>
                    <a:p>
                      <a:pPr algn="ctr" latinLnBrk="1"/>
                      <a:endParaRPr lang="en-US" altLang="ko-KR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… 2021-03-05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다른 데이터 </a:t>
                      </a:r>
                      <a:r>
                        <a:rPr lang="en-US" altLang="ko-KR" sz="1400" b="0" dirty="0"/>
                        <a:t>File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load</a:t>
                      </a:r>
                      <a:r>
                        <a:rPr lang="ko-KR" altLang="en-US" sz="1400" b="0" dirty="0"/>
                        <a:t> 및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merge, </a:t>
                      </a:r>
                      <a:r>
                        <a:rPr lang="en-US" altLang="ko-KR" sz="1400" b="0" dirty="0" err="1"/>
                        <a:t>groupby</a:t>
                      </a:r>
                      <a:r>
                        <a:rPr lang="en-US" altLang="ko-KR" sz="1400" b="0" dirty="0"/>
                        <a:t>, Transpose </a:t>
                      </a:r>
                      <a:r>
                        <a:rPr lang="ko-KR" altLang="en-US" sz="1400" b="0" dirty="0"/>
                        <a:t>등 전처리단으로 안내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pd.duplicated</a:t>
                      </a:r>
                      <a:r>
                        <a:rPr lang="en-US" altLang="ko-KR" sz="1600" b="0" dirty="0"/>
                        <a:t>()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3819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133F04-5D04-4EB5-956E-DF885B4AF1BD}"/>
              </a:ext>
            </a:extLst>
          </p:cNvPr>
          <p:cNvSpPr/>
          <p:nvPr/>
        </p:nvSpPr>
        <p:spPr>
          <a:xfrm>
            <a:off x="522261" y="839698"/>
            <a:ext cx="11147478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000CC"/>
                </a:solidFill>
              </a:rPr>
              <a:t>시계열</a:t>
            </a:r>
            <a:r>
              <a:rPr lang="ko-KR" altLang="en-US" dirty="0"/>
              <a:t> 데이터의 특징에 따른 </a:t>
            </a:r>
            <a:r>
              <a:rPr lang="en-US" altLang="ko-KR" b="1" dirty="0">
                <a:solidFill>
                  <a:srgbClr val="0000CC"/>
                </a:solidFill>
              </a:rPr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형식 </a:t>
            </a:r>
            <a:r>
              <a:rPr lang="ko-KR" altLang="en-US" dirty="0"/>
              <a:t>제한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방법 </a:t>
            </a:r>
            <a:r>
              <a:rPr lang="en-US" altLang="ko-KR" dirty="0"/>
              <a:t>: </a:t>
            </a:r>
            <a:r>
              <a:rPr lang="ko-KR" altLang="en-US" dirty="0"/>
              <a:t>다양한 시계열 데이터 형태에 대한 </a:t>
            </a:r>
            <a:r>
              <a:rPr lang="en-US" altLang="ko-KR" dirty="0"/>
              <a:t>Case </a:t>
            </a:r>
            <a:r>
              <a:rPr lang="ko-KR" altLang="en-US" dirty="0"/>
              <a:t>정의 및 구현 방법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188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336944-DA02-41B9-A569-3FB8F0942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87"/>
          <a:stretch/>
        </p:blipFill>
        <p:spPr>
          <a:xfrm>
            <a:off x="5174888" y="4348666"/>
            <a:ext cx="5070627" cy="10588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913D4-1251-4090-B304-9019711E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9" y="4852640"/>
            <a:ext cx="4613775" cy="108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4A82C-A3A1-4D31-A3EC-2F3CAB83A36B}"/>
              </a:ext>
            </a:extLst>
          </p:cNvPr>
          <p:cNvSpPr txBox="1"/>
          <p:nvPr/>
        </p:nvSpPr>
        <p:spPr>
          <a:xfrm>
            <a:off x="204611" y="4262268"/>
            <a:ext cx="48754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One datetime is </a:t>
            </a:r>
            <a:r>
              <a:rPr lang="en-US" altLang="ko-KR" sz="1600" dirty="0">
                <a:solidFill>
                  <a:srgbClr val="FF0000"/>
                </a:solidFill>
              </a:rPr>
              <a:t>divided into several columns</a:t>
            </a:r>
            <a:endParaRPr lang="en-US" altLang="ko-KR" sz="1600" dirty="0"/>
          </a:p>
          <a:p>
            <a:r>
              <a:rPr lang="en-US" altLang="ko-KR" sz="1200" dirty="0"/>
              <a:t>- Commax-2019 Production_Org.csv</a:t>
            </a:r>
          </a:p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C9ABE2C-D3B8-4DFC-BC10-B19CDF5C0651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(2/3)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65383-3C94-4813-9228-10D9BA9C7CBA}"/>
              </a:ext>
            </a:extLst>
          </p:cNvPr>
          <p:cNvSpPr txBox="1"/>
          <p:nvPr/>
        </p:nvSpPr>
        <p:spPr>
          <a:xfrm>
            <a:off x="5125818" y="3814475"/>
            <a:ext cx="435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Duplicated data in a column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/>
              <a:t>- B_company-B_20200818_R1_1.csv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129C9B-36C3-456C-B0F5-D4A8EEF6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888" y="5714579"/>
            <a:ext cx="5070627" cy="92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F933E-78C1-4162-BEA1-E01D2D211DE2}"/>
              </a:ext>
            </a:extLst>
          </p:cNvPr>
          <p:cNvSpPr txBox="1"/>
          <p:nvPr/>
        </p:nvSpPr>
        <p:spPr>
          <a:xfrm>
            <a:off x="5080098" y="5455391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Superstore.csv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23B8D6-A057-4471-B8C9-7F713AD9C4FC}"/>
              </a:ext>
            </a:extLst>
          </p:cNvPr>
          <p:cNvSpPr/>
          <p:nvPr/>
        </p:nvSpPr>
        <p:spPr>
          <a:xfrm>
            <a:off x="4423594" y="1416549"/>
            <a:ext cx="2648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SeA</a:t>
            </a:r>
            <a:r>
              <a:rPr lang="en-US" altLang="ko-KR" sz="1200" dirty="0"/>
              <a:t>(params_merged_Toshiba_2018)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7756D-A860-467D-8671-CCD161DE0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39" y="1717027"/>
            <a:ext cx="2690128" cy="907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42408F-995A-4B7D-A41A-3B83F0C37516}"/>
              </a:ext>
            </a:extLst>
          </p:cNvPr>
          <p:cNvSpPr txBox="1"/>
          <p:nvPr/>
        </p:nvSpPr>
        <p:spPr>
          <a:xfrm>
            <a:off x="204611" y="1440028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international-airline-passengers.csv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A5EE1-3C77-4F76-89CA-CACF74E67108}"/>
              </a:ext>
            </a:extLst>
          </p:cNvPr>
          <p:cNvSpPr/>
          <p:nvPr/>
        </p:nvSpPr>
        <p:spPr>
          <a:xfrm>
            <a:off x="152066" y="1266148"/>
            <a:ext cx="10500694" cy="1834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7AD74-30D1-46F6-B658-5F63BC4A3F6E}"/>
              </a:ext>
            </a:extLst>
          </p:cNvPr>
          <p:cNvSpPr/>
          <p:nvPr/>
        </p:nvSpPr>
        <p:spPr>
          <a:xfrm>
            <a:off x="158891" y="3665553"/>
            <a:ext cx="10500694" cy="306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E9CAA-2B0C-4839-9C60-15FAC58773FA}"/>
              </a:ext>
            </a:extLst>
          </p:cNvPr>
          <p:cNvSpPr txBox="1"/>
          <p:nvPr/>
        </p:nvSpPr>
        <p:spPr>
          <a:xfrm>
            <a:off x="55079" y="916876"/>
            <a:ext cx="343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적합 데이터 유형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90187-FFB4-45DC-862A-FA4B05B96353}"/>
              </a:ext>
            </a:extLst>
          </p:cNvPr>
          <p:cNvSpPr txBox="1"/>
          <p:nvPr/>
        </p:nvSpPr>
        <p:spPr>
          <a:xfrm>
            <a:off x="61903" y="3234735"/>
            <a:ext cx="57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추가적인 </a:t>
            </a:r>
            <a:r>
              <a:rPr lang="en-US" altLang="ko-KR" dirty="0"/>
              <a:t>Preprocessing </a:t>
            </a:r>
            <a:r>
              <a:rPr lang="ko-KR" altLang="en-US" dirty="0"/>
              <a:t>필요 및 </a:t>
            </a:r>
            <a:r>
              <a:rPr lang="ko-KR" altLang="en-US" b="1" dirty="0">
                <a:solidFill>
                  <a:srgbClr val="0000CC"/>
                </a:solidFill>
              </a:rPr>
              <a:t>부적합 데이터 유형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AEBA9A-E15C-4FC7-A72C-4C9B4F1A3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543"/>
          <a:stretch/>
        </p:blipFill>
        <p:spPr>
          <a:xfrm>
            <a:off x="4449912" y="1699034"/>
            <a:ext cx="4638984" cy="1028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D008F-D454-42C1-A34A-6C243D8469F0}"/>
              </a:ext>
            </a:extLst>
          </p:cNvPr>
          <p:cNvSpPr txBox="1"/>
          <p:nvPr/>
        </p:nvSpPr>
        <p:spPr>
          <a:xfrm>
            <a:off x="8434121" y="3779553"/>
            <a:ext cx="312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00CC"/>
                </a:solidFill>
              </a:rPr>
              <a:t>Groupby</a:t>
            </a:r>
            <a:r>
              <a:rPr lang="en-US" altLang="ko-KR" sz="1200" b="1" dirty="0">
                <a:solidFill>
                  <a:srgbClr val="0000CC"/>
                </a:solidFill>
              </a:rPr>
              <a:t> </a:t>
            </a:r>
            <a:r>
              <a:rPr lang="ko-KR" altLang="en-US" sz="1200" b="1" dirty="0" err="1">
                <a:solidFill>
                  <a:srgbClr val="0000CC"/>
                </a:solidFill>
              </a:rPr>
              <a:t>전처리</a:t>
            </a:r>
            <a:r>
              <a:rPr lang="ko-KR" altLang="en-US" sz="1200" b="1" dirty="0">
                <a:solidFill>
                  <a:srgbClr val="0000CC"/>
                </a:solidFill>
              </a:rPr>
              <a:t> 후 사용가능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DFFB08-4B97-4E00-87BF-4F0BBEC947F1}"/>
              </a:ext>
            </a:extLst>
          </p:cNvPr>
          <p:cNvSpPr/>
          <p:nvPr/>
        </p:nvSpPr>
        <p:spPr>
          <a:xfrm>
            <a:off x="4984376" y="3792835"/>
            <a:ext cx="5531224" cy="2845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08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A71007-ECEC-42BD-9658-A7CFC29DA423}"/>
              </a:ext>
            </a:extLst>
          </p:cNvPr>
          <p:cNvSpPr/>
          <p:nvPr/>
        </p:nvSpPr>
        <p:spPr>
          <a:xfrm rot="1116920">
            <a:off x="5905088" y="3507917"/>
            <a:ext cx="291684" cy="3620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DD7C402-A502-435E-B131-B7F226908B38}"/>
              </a:ext>
            </a:extLst>
          </p:cNvPr>
          <p:cNvSpPr/>
          <p:nvPr/>
        </p:nvSpPr>
        <p:spPr>
          <a:xfrm rot="19144228">
            <a:off x="5883363" y="5120232"/>
            <a:ext cx="316246" cy="336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EA4CFE-D657-448D-B28A-B38CCC50A81F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(3/3)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A56B77-5652-458C-8124-A6A87A3D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95" y="3782740"/>
            <a:ext cx="4698546" cy="123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D1B88F-BB66-4250-B22C-C7AF2DC4B906}"/>
              </a:ext>
            </a:extLst>
          </p:cNvPr>
          <p:cNvSpPr/>
          <p:nvPr/>
        </p:nvSpPr>
        <p:spPr>
          <a:xfrm>
            <a:off x="372729" y="1018039"/>
            <a:ext cx="8765111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00CC"/>
                </a:solidFill>
              </a:rPr>
              <a:t>데이터 적합한 경우 </a:t>
            </a:r>
            <a:r>
              <a:rPr lang="en-US" altLang="ko-KR" b="1" dirty="0">
                <a:solidFill>
                  <a:srgbClr val="0000CC"/>
                </a:solidFill>
              </a:rPr>
              <a:t>Index </a:t>
            </a:r>
            <a:r>
              <a:rPr lang="ko-KR" altLang="en-US" b="1" dirty="0">
                <a:solidFill>
                  <a:srgbClr val="0000CC"/>
                </a:solidFill>
              </a:rPr>
              <a:t>자동 </a:t>
            </a:r>
            <a:r>
              <a:rPr lang="en-US" altLang="ko-KR" b="1" dirty="0">
                <a:solidFill>
                  <a:srgbClr val="0000CC"/>
                </a:solidFill>
              </a:rPr>
              <a:t>Datetime </a:t>
            </a:r>
            <a:r>
              <a:rPr lang="ko-KR" altLang="en-US" b="1" dirty="0">
                <a:solidFill>
                  <a:srgbClr val="0000CC"/>
                </a:solidFill>
              </a:rPr>
              <a:t>변환 및 다음 </a:t>
            </a:r>
            <a:r>
              <a:rPr lang="en-US" altLang="ko-KR" b="1" dirty="0">
                <a:solidFill>
                  <a:srgbClr val="0000CC"/>
                </a:solidFill>
              </a:rPr>
              <a:t>Process </a:t>
            </a:r>
            <a:r>
              <a:rPr lang="ko-KR" altLang="en-US" b="1" dirty="0">
                <a:solidFill>
                  <a:srgbClr val="0000CC"/>
                </a:solidFill>
              </a:rPr>
              <a:t>진행</a:t>
            </a:r>
            <a:endParaRPr lang="en-US" altLang="ko-KR" b="1" dirty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00CC"/>
                </a:solidFill>
              </a:rPr>
              <a:t>데이터 부적합한 경우 오류메시지 표시</a:t>
            </a:r>
            <a:endParaRPr lang="en-US" altLang="ko-KR" b="1" dirty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- Date </a:t>
            </a:r>
            <a:r>
              <a:rPr lang="ko-KR" altLang="en-US" sz="1200" dirty="0"/>
              <a:t>타입이 여러 열에 나눠져 나타난 경우 </a:t>
            </a:r>
            <a:r>
              <a:rPr lang="en-US" altLang="ko-KR" sz="1200" b="1" dirty="0">
                <a:solidFill>
                  <a:srgbClr val="0000CC"/>
                </a:solidFill>
              </a:rPr>
              <a:t>(Divided into several columns)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한 컬럼에 중복된 경우가 있는 경우 </a:t>
            </a:r>
            <a:r>
              <a:rPr lang="en-US" altLang="ko-KR" sz="1200" b="1" dirty="0">
                <a:solidFill>
                  <a:srgbClr val="0000CC"/>
                </a:solidFill>
              </a:rPr>
              <a:t>(Duplicated data in a column)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74D92C-AFAC-41DE-A874-156E77A58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5" t="4087" r="73019" b="74347"/>
          <a:stretch/>
        </p:blipFill>
        <p:spPr>
          <a:xfrm>
            <a:off x="1255693" y="4727487"/>
            <a:ext cx="4183060" cy="1839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8CE4E5-1A03-4282-8FF3-7F636B052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0" t="3889" r="74105" b="75018"/>
          <a:stretch/>
        </p:blipFill>
        <p:spPr>
          <a:xfrm>
            <a:off x="1255692" y="2625096"/>
            <a:ext cx="4183061" cy="18535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883F27-902D-4D3A-B9BB-9D09F20BD82B}"/>
              </a:ext>
            </a:extLst>
          </p:cNvPr>
          <p:cNvSpPr/>
          <p:nvPr/>
        </p:nvSpPr>
        <p:spPr>
          <a:xfrm>
            <a:off x="7415238" y="5057751"/>
            <a:ext cx="34452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00CC"/>
                </a:solidFill>
              </a:rPr>
              <a:t>데이터 부적합시 다른 데이터 사용 </a:t>
            </a:r>
            <a:r>
              <a:rPr lang="en-US" altLang="ko-KR" sz="1200" b="1" dirty="0">
                <a:solidFill>
                  <a:srgbClr val="0000CC"/>
                </a:solidFill>
              </a:rPr>
              <a:t>or </a:t>
            </a:r>
            <a:r>
              <a:rPr lang="ko-KR" altLang="en-US" sz="1200" b="1" dirty="0">
                <a:solidFill>
                  <a:srgbClr val="0000CC"/>
                </a:solidFill>
              </a:rPr>
              <a:t>추가적인 </a:t>
            </a:r>
            <a:r>
              <a:rPr lang="en-US" altLang="ko-KR" sz="1200" b="1" dirty="0">
                <a:solidFill>
                  <a:srgbClr val="0000CC"/>
                </a:solidFill>
              </a:rPr>
              <a:t>Preprocessing </a:t>
            </a:r>
            <a:r>
              <a:rPr lang="ko-KR" altLang="en-US" sz="1200" b="1" dirty="0">
                <a:solidFill>
                  <a:srgbClr val="0000CC"/>
                </a:solidFill>
              </a:rPr>
              <a:t>요청 메시지</a:t>
            </a:r>
            <a:endParaRPr lang="en-US" altLang="ko-KR" sz="1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2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777D-0A92-40F8-8604-23420679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67" y="3865911"/>
            <a:ext cx="5877097" cy="2787118"/>
          </a:xfrm>
          <a:prstGeom prst="rect">
            <a:avLst/>
          </a:prstGeom>
        </p:spPr>
      </p:pic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</a:t>
            </a:r>
            <a:r>
              <a:rPr lang="ko-KR" altLang="en-US" sz="3200" b="1" dirty="0"/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662503-8B71-4DA5-A826-E99B409BF00A}"/>
              </a:ext>
            </a:extLst>
          </p:cNvPr>
          <p:cNvSpPr txBox="1"/>
          <p:nvPr/>
        </p:nvSpPr>
        <p:spPr>
          <a:xfrm>
            <a:off x="169854" y="1598530"/>
            <a:ext cx="6101243" cy="464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Time series index Y</a:t>
            </a:r>
            <a:r>
              <a:rPr lang="ko-KR" altLang="en-US" sz="1600" dirty="0"/>
              <a:t>축은 선택한 </a:t>
            </a:r>
            <a:r>
              <a:rPr lang="en-US" altLang="ko-KR" sz="1600" dirty="0"/>
              <a:t>Column (Checkbox)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CC"/>
                </a:solidFill>
              </a:rPr>
              <a:t>X</a:t>
            </a:r>
            <a:r>
              <a:rPr lang="ko-KR" altLang="en-US" sz="1200" b="1" dirty="0">
                <a:solidFill>
                  <a:srgbClr val="0000CC"/>
                </a:solidFill>
              </a:rPr>
              <a:t>축은 </a:t>
            </a:r>
            <a:r>
              <a:rPr lang="en-US" altLang="ko-KR" sz="1200" b="1" dirty="0">
                <a:solidFill>
                  <a:srgbClr val="0000CC"/>
                </a:solidFill>
              </a:rPr>
              <a:t>datetime </a:t>
            </a:r>
            <a:r>
              <a:rPr lang="ko-KR" altLang="en-US" sz="1200" b="1" dirty="0">
                <a:solidFill>
                  <a:srgbClr val="0000CC"/>
                </a:solidFill>
              </a:rPr>
              <a:t>형만</a:t>
            </a:r>
            <a:r>
              <a:rPr lang="en-US" altLang="ko-KR" sz="1200" b="1" dirty="0">
                <a:solidFill>
                  <a:srgbClr val="0000CC"/>
                </a:solidFill>
              </a:rPr>
              <a:t>, Y</a:t>
            </a:r>
            <a:r>
              <a:rPr lang="ko-KR" altLang="en-US" sz="1200" b="1" dirty="0">
                <a:solidFill>
                  <a:srgbClr val="0000CC"/>
                </a:solidFill>
              </a:rPr>
              <a:t>축은 수치형만 </a:t>
            </a:r>
            <a:r>
              <a:rPr lang="ko-KR" altLang="en-US" sz="1200" dirty="0"/>
              <a:t>표현 됨</a:t>
            </a:r>
            <a:endParaRPr lang="en-US" altLang="ko-KR" sz="12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Column</a:t>
            </a:r>
            <a:r>
              <a:rPr lang="ko-KR" altLang="en-US" sz="1600" dirty="0"/>
              <a:t>별 동일한 시간단위</a:t>
            </a:r>
            <a:r>
              <a:rPr lang="en-US" altLang="ko-KR" sz="1600" dirty="0"/>
              <a:t>(period)</a:t>
            </a:r>
            <a:r>
              <a:rPr lang="ko-KR" altLang="en-US" sz="1600" dirty="0"/>
              <a:t>의 각각의 그래프 생성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Series Setting</a:t>
            </a:r>
            <a:r>
              <a:rPr lang="ko-KR" altLang="en-US" sz="1600" dirty="0"/>
              <a:t>을 통한 다양한 </a:t>
            </a:r>
            <a:r>
              <a:rPr lang="en-US" altLang="ko-KR" sz="1600" dirty="0"/>
              <a:t>View </a:t>
            </a:r>
            <a:r>
              <a:rPr lang="ko-KR" altLang="en-US" sz="1600" dirty="0"/>
              <a:t>조정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 Setting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Input box</a:t>
            </a:r>
            <a:r>
              <a:rPr lang="ko-KR" altLang="en-US" sz="1600" dirty="0"/>
              <a:t>를 통한 숫자 입력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Times Unit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milliseconds, seconds, minutes, hours, days, months, years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Aggregation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Sum, Mean, Median, Max, Min </a:t>
            </a:r>
            <a:r>
              <a:rPr lang="ko-KR" altLang="en-US" sz="1600" dirty="0"/>
              <a:t>중 선택 가능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2083-3724-44C7-9E84-4C520D8EB87D}"/>
              </a:ext>
            </a:extLst>
          </p:cNvPr>
          <p:cNvSpPr/>
          <p:nvPr/>
        </p:nvSpPr>
        <p:spPr>
          <a:xfrm>
            <a:off x="2252012" y="977195"/>
            <a:ext cx="20505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View </a:t>
            </a:r>
            <a:r>
              <a:rPr lang="ko-KR" altLang="en-US" sz="3000" dirty="0"/>
              <a:t>메뉴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CE18D9-1F5B-4974-B547-BDF1FA27E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0" t="40432" r="62117" b="50309"/>
          <a:stretch/>
        </p:blipFill>
        <p:spPr>
          <a:xfrm>
            <a:off x="5480267" y="5233827"/>
            <a:ext cx="899129" cy="934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264664-7115-468F-ACEB-2B18B09FE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1" t="48550" r="62070" b="44676"/>
          <a:stretch/>
        </p:blipFill>
        <p:spPr>
          <a:xfrm>
            <a:off x="6729590" y="5233827"/>
            <a:ext cx="773149" cy="71074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BAB1C0-3963-4FBB-9009-32CECBD81A3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92161" y="4938369"/>
            <a:ext cx="124004" cy="295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CB6B8D-B39E-40FD-A3B9-0AB122E3E3A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929832" y="4788810"/>
            <a:ext cx="175096" cy="445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911800D-6B9C-477D-BAA8-2CC26CA9D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452" y="1006297"/>
            <a:ext cx="5837184" cy="2559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43BAB7-D889-47D3-883E-631C3437BF5A}"/>
              </a:ext>
            </a:extLst>
          </p:cNvPr>
          <p:cNvSpPr txBox="1"/>
          <p:nvPr/>
        </p:nvSpPr>
        <p:spPr>
          <a:xfrm>
            <a:off x="8420792" y="3518759"/>
            <a:ext cx="182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단일 </a:t>
            </a:r>
            <a:r>
              <a:rPr lang="en-US" altLang="ko-KR" sz="1200" dirty="0"/>
              <a:t>Column</a:t>
            </a:r>
            <a:r>
              <a:rPr lang="ko-KR" altLang="en-US" sz="1200" dirty="0"/>
              <a:t> </a:t>
            </a:r>
            <a:r>
              <a:rPr lang="en-US" altLang="ko-KR" sz="1200" dirty="0"/>
              <a:t>View -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4C315-A165-40AE-AD92-16BA8AEB3917}"/>
              </a:ext>
            </a:extLst>
          </p:cNvPr>
          <p:cNvSpPr txBox="1"/>
          <p:nvPr/>
        </p:nvSpPr>
        <p:spPr>
          <a:xfrm>
            <a:off x="8595359" y="6617934"/>
            <a:ext cx="182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멀티 </a:t>
            </a:r>
            <a:r>
              <a:rPr lang="en-US" altLang="ko-KR" sz="1200" dirty="0"/>
              <a:t>Column View 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1050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STL &amp; Stationarity (1/2)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59758" y="1598530"/>
            <a:ext cx="6305050" cy="449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STL (Seasonal Trend decomposition using Loess) : </a:t>
            </a:r>
            <a:r>
              <a:rPr lang="ko-KR" altLang="en-US" sz="1600" b="1" dirty="0">
                <a:solidFill>
                  <a:srgbClr val="0000CC"/>
                </a:solidFill>
              </a:rPr>
              <a:t>시계열 데이터에 영향을 주는 일반적인 요인 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ko-KR" altLang="en-US" sz="1600" b="1" dirty="0">
                <a:solidFill>
                  <a:srgbClr val="0000CC"/>
                </a:solidFill>
              </a:rPr>
              <a:t>추세와 계절성 등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을 </a:t>
            </a:r>
            <a:r>
              <a:rPr lang="ko-KR" altLang="en-US" sz="1600" b="1" dirty="0" err="1">
                <a:solidFill>
                  <a:srgbClr val="0000CC"/>
                </a:solidFill>
              </a:rPr>
              <a:t>관측값에서</a:t>
            </a:r>
            <a:r>
              <a:rPr lang="ko-KR" altLang="en-US" sz="1600" b="1" dirty="0">
                <a:solidFill>
                  <a:srgbClr val="0000CC"/>
                </a:solidFill>
              </a:rPr>
              <a:t> 분리</a:t>
            </a:r>
            <a:r>
              <a:rPr lang="ko-KR" altLang="en-US" sz="1600" dirty="0"/>
              <a:t>하기 위한 기법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STL</a:t>
            </a:r>
            <a:r>
              <a:rPr lang="ko-KR" altLang="en-US" sz="1600" b="1" dirty="0">
                <a:solidFill>
                  <a:srgbClr val="0000CC"/>
                </a:solidFill>
              </a:rPr>
              <a:t> 모드 시 </a:t>
            </a:r>
            <a:r>
              <a:rPr lang="en-US" altLang="ko-KR" sz="1600" b="1" dirty="0">
                <a:solidFill>
                  <a:srgbClr val="0000CC"/>
                </a:solidFill>
              </a:rPr>
              <a:t>Stationarity </a:t>
            </a:r>
            <a:r>
              <a:rPr lang="ko-KR" altLang="en-US" sz="1600" b="1" dirty="0">
                <a:solidFill>
                  <a:srgbClr val="0000CC"/>
                </a:solidFill>
              </a:rPr>
              <a:t>관련 기능들은</a:t>
            </a:r>
            <a:r>
              <a:rPr lang="en-US" altLang="ko-KR" sz="1600" b="1" dirty="0">
                <a:solidFill>
                  <a:srgbClr val="0000CC"/>
                </a:solidFill>
              </a:rPr>
              <a:t> Disabled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STL – Decomposition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Additive(</a:t>
            </a:r>
            <a:r>
              <a:rPr lang="ko-KR" altLang="en-US" sz="1600" dirty="0"/>
              <a:t>가법모형</a:t>
            </a:r>
            <a:r>
              <a:rPr lang="en-US" altLang="ko-KR" sz="1600" dirty="0"/>
              <a:t>), Multiplicative(</a:t>
            </a:r>
            <a:r>
              <a:rPr lang="ko-KR" altLang="en-US" sz="1600" dirty="0"/>
              <a:t>승법모형</a:t>
            </a:r>
            <a:r>
              <a:rPr lang="en-US" altLang="ko-KR" sz="1600" dirty="0"/>
              <a:t>)</a:t>
            </a:r>
            <a:r>
              <a:rPr lang="ko-KR" altLang="en-US" sz="1600" dirty="0"/>
              <a:t> 중 선택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Additive 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   - </a:t>
            </a:r>
            <a:r>
              <a:rPr lang="ko-KR" altLang="en-US" sz="1600" dirty="0"/>
              <a:t>데이터의 </a:t>
            </a:r>
            <a:r>
              <a:rPr lang="en-US" altLang="ko-KR" sz="1600" dirty="0"/>
              <a:t>Seasonality </a:t>
            </a:r>
            <a:r>
              <a:rPr lang="ko-KR" altLang="en-US" sz="1600" dirty="0"/>
              <a:t>패턴 크기</a:t>
            </a:r>
            <a:r>
              <a:rPr lang="en-US" altLang="ko-KR" sz="1600" dirty="0"/>
              <a:t>(</a:t>
            </a:r>
            <a:r>
              <a:rPr lang="ko-KR" altLang="en-US" sz="1600" dirty="0"/>
              <a:t>진폭</a:t>
            </a:r>
            <a:r>
              <a:rPr lang="en-US" altLang="ko-KR" sz="1600" dirty="0"/>
              <a:t>)</a:t>
            </a:r>
            <a:r>
              <a:rPr lang="ko-KR" altLang="en-US" sz="1600" dirty="0"/>
              <a:t>가 일정할 때 적합</a:t>
            </a:r>
            <a:endParaRPr lang="en-US" altLang="ko-KR" sz="1600" dirty="0"/>
          </a:p>
          <a:p>
            <a:pPr lvl="2">
              <a:lnSpc>
                <a:spcPct val="120000"/>
              </a:lnSpc>
            </a:pPr>
            <a:endParaRPr lang="en-US" altLang="ko-KR" sz="1600" dirty="0"/>
          </a:p>
          <a:p>
            <a:pPr lvl="2">
              <a:lnSpc>
                <a:spcPct val="120000"/>
              </a:lnSpc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Multiplicative 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/>
              <a:t>   - </a:t>
            </a:r>
            <a:r>
              <a:rPr lang="ko-KR" altLang="en-US" sz="1600" dirty="0"/>
              <a:t>데이터의 </a:t>
            </a:r>
            <a:r>
              <a:rPr lang="en-US" altLang="ko-KR" sz="1600" dirty="0" err="1"/>
              <a:t>Seasnality</a:t>
            </a:r>
            <a:r>
              <a:rPr lang="en-US" altLang="ko-KR" sz="1600" dirty="0"/>
              <a:t> </a:t>
            </a:r>
            <a:r>
              <a:rPr lang="ko-KR" altLang="en-US" sz="1600" dirty="0"/>
              <a:t>패턴 크기</a:t>
            </a:r>
            <a:r>
              <a:rPr lang="en-US" altLang="ko-KR" sz="1600" dirty="0"/>
              <a:t>(</a:t>
            </a:r>
            <a:r>
              <a:rPr lang="ko-KR" altLang="en-US" sz="1600" dirty="0"/>
              <a:t>진폭</a:t>
            </a:r>
            <a:r>
              <a:rPr lang="en-US" altLang="ko-KR" sz="1600" dirty="0"/>
              <a:t>)</a:t>
            </a:r>
            <a:r>
              <a:rPr lang="ko-KR" altLang="en-US" sz="1600" dirty="0"/>
              <a:t>가 일정하지 않을 때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2309809" y="997981"/>
            <a:ext cx="18213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STL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F64FA-2E65-4244-80D5-EEED932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0" y="4579871"/>
            <a:ext cx="3481306" cy="311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E9FB6-2C51-4D48-9FAA-FF1DDB8C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22" y="5860019"/>
            <a:ext cx="3481305" cy="2512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DABAE7-9DF5-41F0-B1A9-45860537A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671" y="1157586"/>
            <a:ext cx="5580035" cy="54681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F9B9B4-305A-48E3-871A-7AC371623F5F}"/>
              </a:ext>
            </a:extLst>
          </p:cNvPr>
          <p:cNvSpPr/>
          <p:nvPr/>
        </p:nvSpPr>
        <p:spPr>
          <a:xfrm>
            <a:off x="6481435" y="3341716"/>
            <a:ext cx="1290968" cy="432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STL &amp; Stationarity (2/2)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69854" y="1598530"/>
            <a:ext cx="6101243" cy="508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Stationarity (</a:t>
            </a:r>
            <a:r>
              <a:rPr lang="ko-KR" altLang="en-US" sz="1600" dirty="0"/>
              <a:t>정상성</a:t>
            </a:r>
            <a:r>
              <a:rPr lang="en-US" altLang="ko-KR" sz="1600" dirty="0"/>
              <a:t>) : </a:t>
            </a:r>
            <a:r>
              <a:rPr lang="ko-KR" altLang="en-US" sz="1600" dirty="0"/>
              <a:t>대부분의 시계열 자료는 비정상성 시계열 자료이며 보다 따라서 </a:t>
            </a:r>
            <a:r>
              <a:rPr lang="ko-KR" altLang="en-US" sz="1600" b="1" dirty="0">
                <a:solidFill>
                  <a:srgbClr val="0000CC"/>
                </a:solidFill>
              </a:rPr>
              <a:t>분석하기 쉬운 정상성 시계열 자료로 변환</a:t>
            </a:r>
            <a:r>
              <a:rPr lang="ko-KR" altLang="en-US" sz="1600" dirty="0"/>
              <a:t> 필요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기능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- </a:t>
            </a:r>
            <a:r>
              <a:rPr lang="ko-KR" altLang="en-US" sz="1600" dirty="0"/>
              <a:t>로그 변환 </a:t>
            </a:r>
            <a:r>
              <a:rPr lang="en-US" altLang="ko-KR" sz="1600" dirty="0"/>
              <a:t>(Log transform) 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- </a:t>
            </a:r>
            <a:r>
              <a:rPr lang="ko-KR" altLang="en-US" sz="1600" dirty="0"/>
              <a:t>데이터에 로그 함수 적용 여부 체크박스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- (</a:t>
            </a:r>
            <a:r>
              <a:rPr lang="ko-KR" altLang="en-US" sz="1600" dirty="0"/>
              <a:t>분산 정상화</a:t>
            </a:r>
            <a:r>
              <a:rPr lang="en-US" altLang="ko-KR" sz="1600" dirty="0"/>
              <a:t>)</a:t>
            </a:r>
            <a:r>
              <a:rPr lang="ko-KR" altLang="en-US" sz="1600" dirty="0"/>
              <a:t>분산이 일정하지 않은 데이터에 적용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- </a:t>
            </a:r>
            <a:r>
              <a:rPr lang="ko-KR" altLang="en-US" sz="1600" dirty="0"/>
              <a:t>차분 </a:t>
            </a:r>
            <a:r>
              <a:rPr lang="en-US" altLang="ko-KR" sz="1600" dirty="0"/>
              <a:t>(Difference)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- 1</a:t>
            </a:r>
            <a:r>
              <a:rPr lang="ko-KR" altLang="en-US" sz="1600" dirty="0"/>
              <a:t>차 차분</a:t>
            </a:r>
            <a:r>
              <a:rPr lang="en-US" altLang="ko-KR" sz="1600" dirty="0"/>
              <a:t> (1st), 2</a:t>
            </a:r>
            <a:r>
              <a:rPr lang="ko-KR" altLang="en-US" sz="1600" dirty="0"/>
              <a:t>차 차분 </a:t>
            </a:r>
            <a:r>
              <a:rPr lang="en-US" altLang="ko-KR" sz="1600" dirty="0"/>
              <a:t>(2st) </a:t>
            </a:r>
            <a:r>
              <a:rPr lang="ko-KR" altLang="en-US" sz="1600" dirty="0"/>
              <a:t>중 선택 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0000CC"/>
                </a:solidFill>
              </a:rPr>
              <a:t>      </a:t>
            </a:r>
            <a:r>
              <a:rPr lang="en-US" altLang="ko-KR" sz="1600" dirty="0"/>
              <a:t>- (</a:t>
            </a:r>
            <a:r>
              <a:rPr lang="ko-KR" altLang="en-US" sz="1600" dirty="0"/>
              <a:t>평균 정상화</a:t>
            </a:r>
            <a:r>
              <a:rPr lang="en-US" altLang="ko-KR" sz="1600" dirty="0"/>
              <a:t>)</a:t>
            </a:r>
            <a:r>
              <a:rPr lang="ko-KR" altLang="en-US" sz="1600" dirty="0"/>
              <a:t>평균이 일정하지 않은 데이터에 적용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- </a:t>
            </a:r>
            <a:r>
              <a:rPr lang="ko-KR" altLang="en-US" sz="1600" dirty="0"/>
              <a:t>정상성 여부에 따른 다양한 모델 적용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Stationarity </a:t>
            </a:r>
            <a:r>
              <a:rPr lang="ko-KR" altLang="en-US" sz="1600" b="1" dirty="0">
                <a:solidFill>
                  <a:srgbClr val="0000CC"/>
                </a:solidFill>
              </a:rPr>
              <a:t>모드 시 </a:t>
            </a:r>
            <a:r>
              <a:rPr lang="en-US" altLang="ko-KR" sz="1600" b="1" dirty="0">
                <a:solidFill>
                  <a:srgbClr val="0000CC"/>
                </a:solidFill>
              </a:rPr>
              <a:t>STL </a:t>
            </a:r>
            <a:r>
              <a:rPr lang="ko-KR" altLang="en-US" sz="1600" b="1" dirty="0">
                <a:solidFill>
                  <a:srgbClr val="0000CC"/>
                </a:solidFill>
              </a:rPr>
              <a:t>관련 기능들은</a:t>
            </a:r>
            <a:r>
              <a:rPr lang="en-US" altLang="ko-KR" sz="1600" b="1" dirty="0">
                <a:solidFill>
                  <a:srgbClr val="0000CC"/>
                </a:solidFill>
              </a:rPr>
              <a:t> Disabled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1627186" y="990342"/>
            <a:ext cx="31865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Stationarity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81B1A-2AFC-4AF7-984C-FACB0A44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70" y="1076148"/>
            <a:ext cx="5938879" cy="54742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CEA0D4-7FD2-41A7-A006-7D81AAF0AFEA}"/>
              </a:ext>
            </a:extLst>
          </p:cNvPr>
          <p:cNvSpPr/>
          <p:nvPr/>
        </p:nvSpPr>
        <p:spPr>
          <a:xfrm>
            <a:off x="6187970" y="3679833"/>
            <a:ext cx="1290968" cy="432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679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18720</TotalTime>
  <Words>1559</Words>
  <Application>Microsoft Office PowerPoint</Application>
  <PresentationFormat>와이드스크린</PresentationFormat>
  <Paragraphs>217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Wingdings</vt:lpstr>
      <vt:lpstr>굴림</vt:lpstr>
      <vt:lpstr>맑은 고딕</vt:lpstr>
      <vt:lpstr>Arial</vt:lpstr>
      <vt:lpstr>1_Office 테마</vt:lpstr>
      <vt:lpstr>스마트공장 제조혁신을 위한 AI 프레임워크 개발 (AI Framework Development for the Innovation of Smart Factory Manufacturing)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제조 머신비전 KAMP – 12번 X-ray 검사장비 AI 데이터셋 분석 및 연구  &amp;  임베디드 장비를 이용한 On-Device 실험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Wonjong Kim</dc:creator>
  <cp:lastModifiedBy>SMKim</cp:lastModifiedBy>
  <cp:revision>642</cp:revision>
  <dcterms:created xsi:type="dcterms:W3CDTF">2018-01-27T07:50:02Z</dcterms:created>
  <dcterms:modified xsi:type="dcterms:W3CDTF">2021-02-05T09:04:23Z</dcterms:modified>
</cp:coreProperties>
</file>